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Poppins Bold" charset="1" panose="00000800000000000000"/>
      <p:regular r:id="rId39"/>
    </p:embeddedFont>
    <p:embeddedFont>
      <p:font typeface="Poppins" charset="1" panose="00000500000000000000"/>
      <p:regular r:id="rId40"/>
    </p:embeddedFont>
    <p:embeddedFont>
      <p:font typeface="Poppins Semi-Bold" charset="1" panose="00000700000000000000"/>
      <p:regular r:id="rId41"/>
    </p:embeddedFont>
    <p:embeddedFont>
      <p:font typeface="Poppins Ultra-Bold" charset="1" panose="00000900000000000000"/>
      <p:regular r:id="rId42"/>
    </p:embeddedFont>
    <p:embeddedFont>
      <p:font typeface="Poppins Medium" charset="1" panose="00000600000000000000"/>
      <p:regular r:id="rId49"/>
    </p:embeddedFont>
    <p:embeddedFont>
      <p:font typeface="League Spartan" charset="1" panose="000008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notesMasters/notesMaster1.xml" Type="http://schemas.openxmlformats.org/officeDocument/2006/relationships/notesMaster"/><Relationship Id="rId44" Target="theme/theme2.xml" Type="http://schemas.openxmlformats.org/officeDocument/2006/relationships/theme"/><Relationship Id="rId45" Target="notesSlides/notesSlide1.xml" Type="http://schemas.openxmlformats.org/officeDocument/2006/relationships/notesSlide"/><Relationship Id="rId46" Target="notesSlides/notesSlide2.xml" Type="http://schemas.openxmlformats.org/officeDocument/2006/relationships/notesSlide"/><Relationship Id="rId47" Target="notesSlides/notesSlide3.xml" Type="http://schemas.openxmlformats.org/officeDocument/2006/relationships/notesSlide"/><Relationship Id="rId48" Target="notesSlides/notesSlide4.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Apakah jenis kamar, lokasi, dan jumlah ulasan memiliki pengaruh signifikan terhadap harga sewa harian?</a:t>
            </a:r>
          </a:p>
          <a:p>
            <a:r>
              <a:rPr lang="en-US"/>
              <a:t/>
            </a:r>
          </a:p>
          <a:p>
            <a:r>
              <a:rPr lang="en-US"/>
              <a:t>Jenis kamar mana yang paling diminati dan bagaimana hal ini mempengaruhi harga ?</a:t>
            </a:r>
          </a:p>
          <a:p>
            <a:r>
              <a:rPr lang="en-US"/>
              <a:t/>
            </a:r>
          </a:p>
          <a:p>
            <a:r>
              <a:rPr lang="en-US"/>
              <a:t>Apakah harga listing di daerah tertentu lebih tinggi dibandingkan dengan daerah lain?</a:t>
            </a:r>
          </a:p>
          <a:p>
            <a:r>
              <a:rPr lang="en-US"/>
              <a:t>Bagaimana jarak dari pusat kota mempengaruhi harga sewa hari|an dari listing Airbnb?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Menganalisis faktor-faktor yang mempengaruhi harga sewa harian di Bangkok, seperti jenis kamar, lokasi, dan jumlah ulasan, untuk menentukan strategi harga yang optimal.</a:t>
            </a:r>
          </a:p>
          <a:p>
            <a:r>
              <a:rPr lang="en-US"/>
              <a:t/>
            </a:r>
          </a:p>
          <a:p>
            <a:r>
              <a:rPr lang="en-US"/>
              <a:t>Mengevaluasi perbedaan performa antara berbagai jenis kamar (seperti harga, dan ulasan) untuk menentukan jenis kamar yang paling menarik bagi pasar.</a:t>
            </a:r>
          </a:p>
          <a:p>
            <a:r>
              <a:rPr lang="en-US"/>
              <a:t/>
            </a:r>
          </a:p>
          <a:p>
            <a:r>
              <a:rPr lang="en-US"/>
              <a:t>Mengidentifikasi dan memvisualisasikan distribusi listing Airbnb di berbagai wilayah Bangkok untuk memahami persebaran geografisnya.</a:t>
            </a:r>
          </a:p>
          <a:p>
            <a:r>
              <a:rPr lang="en-US"/>
              <a:t>Mengevaluasi hubungan antara jarak listing dari pusat kota dengan harga sewa harian untuk menentukan apakah lokasi geografis mempengaruhi harga listing Airbnb di Bangkok.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2" Target="../notesSlides/notesSlide4.xml" Type="http://schemas.openxmlformats.org/officeDocument/2006/relationships/notesSlide"/><Relationship Id="rId3" Target="../media/image32.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3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47.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48.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VAGP9gwdiV0.mp4" Type="http://schemas.openxmlformats.org/officeDocument/2006/relationships/video"/><Relationship Id="rId4" Target="../media/VAGP9gwdiV0.mp4" Type="http://schemas.microsoft.com/office/2007/relationships/media"/></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5.jpeg" Type="http://schemas.openxmlformats.org/officeDocument/2006/relationships/image"/><Relationship Id="rId4" Target="../media/image6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notesSlides/notesSlide1.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notesSlides/notesSlide2.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1.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grpSp>
        <p:nvGrpSpPr>
          <p:cNvPr name="Group 3" id="3"/>
          <p:cNvGrpSpPr>
            <a:grpSpLocks noChangeAspect="true"/>
          </p:cNvGrpSpPr>
          <p:nvPr/>
        </p:nvGrpSpPr>
        <p:grpSpPr>
          <a:xfrm rot="0">
            <a:off x="11227794" y="0"/>
            <a:ext cx="7060206" cy="10287000"/>
            <a:chOff x="0" y="0"/>
            <a:chExt cx="7095071" cy="10337800"/>
          </a:xfrm>
        </p:grpSpPr>
        <p:sp>
          <p:nvSpPr>
            <p:cNvPr name="Freeform 4" id="4"/>
            <p:cNvSpPr/>
            <p:nvPr/>
          </p:nvSpPr>
          <p:spPr>
            <a:xfrm flipH="false" flipV="false" rot="0">
              <a:off x="0" y="0"/>
              <a:ext cx="7095109" cy="10337800"/>
            </a:xfrm>
            <a:custGeom>
              <a:avLst/>
              <a:gdLst/>
              <a:ahLst/>
              <a:cxnLst/>
              <a:rect r="r" b="b" t="t" l="l"/>
              <a:pathLst>
                <a:path h="10337800" w="7095109">
                  <a:moveTo>
                    <a:pt x="2370709" y="0"/>
                  </a:moveTo>
                  <a:lnTo>
                    <a:pt x="0" y="4292600"/>
                  </a:lnTo>
                  <a:lnTo>
                    <a:pt x="3776091" y="9084691"/>
                  </a:lnTo>
                  <a:lnTo>
                    <a:pt x="2590800" y="10337800"/>
                  </a:lnTo>
                  <a:lnTo>
                    <a:pt x="7095109" y="10337800"/>
                  </a:lnTo>
                  <a:lnTo>
                    <a:pt x="7095109" y="0"/>
                  </a:lnTo>
                  <a:close/>
                </a:path>
              </a:pathLst>
            </a:custGeom>
            <a:blipFill>
              <a:blip r:embed="rId3"/>
              <a:stretch>
                <a:fillRect l="-66817" t="0" r="-66817" b="0"/>
              </a:stretch>
            </a:blipFill>
          </p:spPr>
        </p:sp>
      </p:grpSp>
      <p:grpSp>
        <p:nvGrpSpPr>
          <p:cNvPr name="Group 5" id="5"/>
          <p:cNvGrpSpPr/>
          <p:nvPr/>
        </p:nvGrpSpPr>
        <p:grpSpPr>
          <a:xfrm rot="-2292491">
            <a:off x="11971514" y="3358915"/>
            <a:ext cx="1062487" cy="6734838"/>
            <a:chOff x="0" y="0"/>
            <a:chExt cx="279832" cy="1773784"/>
          </a:xfrm>
        </p:grpSpPr>
        <p:sp>
          <p:nvSpPr>
            <p:cNvPr name="Freeform 6" id="6"/>
            <p:cNvSpPr/>
            <p:nvPr/>
          </p:nvSpPr>
          <p:spPr>
            <a:xfrm flipH="false" flipV="false" rot="0">
              <a:off x="0" y="0"/>
              <a:ext cx="279832" cy="1773784"/>
            </a:xfrm>
            <a:custGeom>
              <a:avLst/>
              <a:gdLst/>
              <a:ahLst/>
              <a:cxnLst/>
              <a:rect r="r" b="b" t="t" l="l"/>
              <a:pathLst>
                <a:path h="1773784" w="279832">
                  <a:moveTo>
                    <a:pt x="0" y="0"/>
                  </a:moveTo>
                  <a:lnTo>
                    <a:pt x="279832" y="0"/>
                  </a:lnTo>
                  <a:lnTo>
                    <a:pt x="279832" y="1773784"/>
                  </a:lnTo>
                  <a:lnTo>
                    <a:pt x="0" y="1773784"/>
                  </a:lnTo>
                  <a:close/>
                </a:path>
              </a:pathLst>
            </a:custGeom>
            <a:solidFill>
              <a:srgbClr val="FF385C"/>
            </a:solidFill>
          </p:spPr>
        </p:sp>
        <p:sp>
          <p:nvSpPr>
            <p:cNvPr name="TextBox 7" id="7"/>
            <p:cNvSpPr txBox="true"/>
            <p:nvPr/>
          </p:nvSpPr>
          <p:spPr>
            <a:xfrm>
              <a:off x="0" y="-66675"/>
              <a:ext cx="279832" cy="1840459"/>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7221385">
            <a:off x="13101531" y="9401040"/>
            <a:ext cx="2523952" cy="953058"/>
            <a:chOff x="0" y="0"/>
            <a:chExt cx="1614384" cy="609600"/>
          </a:xfrm>
        </p:grpSpPr>
        <p:sp>
          <p:nvSpPr>
            <p:cNvPr name="Freeform 9" id="9"/>
            <p:cNvSpPr/>
            <p:nvPr/>
          </p:nvSpPr>
          <p:spPr>
            <a:xfrm flipH="false" flipV="false" rot="0">
              <a:off x="0" y="0"/>
              <a:ext cx="1614384" cy="609600"/>
            </a:xfrm>
            <a:custGeom>
              <a:avLst/>
              <a:gdLst/>
              <a:ahLst/>
              <a:cxnLst/>
              <a:rect r="r" b="b" t="t" l="l"/>
              <a:pathLst>
                <a:path h="609600" w="1614384">
                  <a:moveTo>
                    <a:pt x="203200" y="0"/>
                  </a:moveTo>
                  <a:lnTo>
                    <a:pt x="1614384" y="0"/>
                  </a:lnTo>
                  <a:lnTo>
                    <a:pt x="1411184" y="609600"/>
                  </a:lnTo>
                  <a:lnTo>
                    <a:pt x="0" y="609600"/>
                  </a:lnTo>
                  <a:lnTo>
                    <a:pt x="203200" y="0"/>
                  </a:lnTo>
                  <a:close/>
                </a:path>
              </a:pathLst>
            </a:custGeom>
            <a:solidFill>
              <a:srgbClr val="FF385C"/>
            </a:solidFill>
          </p:spPr>
        </p:sp>
        <p:sp>
          <p:nvSpPr>
            <p:cNvPr name="TextBox 10" id="10"/>
            <p:cNvSpPr txBox="true"/>
            <p:nvPr/>
          </p:nvSpPr>
          <p:spPr>
            <a:xfrm>
              <a:off x="101600" y="-66675"/>
              <a:ext cx="1411184" cy="676275"/>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7221385">
            <a:off x="11304292" y="9582671"/>
            <a:ext cx="3837666" cy="589796"/>
            <a:chOff x="0" y="0"/>
            <a:chExt cx="2454669" cy="377249"/>
          </a:xfrm>
        </p:grpSpPr>
        <p:sp>
          <p:nvSpPr>
            <p:cNvPr name="Freeform 12" id="12"/>
            <p:cNvSpPr/>
            <p:nvPr/>
          </p:nvSpPr>
          <p:spPr>
            <a:xfrm flipH="false" flipV="false" rot="0">
              <a:off x="0" y="0"/>
              <a:ext cx="2454669" cy="377249"/>
            </a:xfrm>
            <a:custGeom>
              <a:avLst/>
              <a:gdLst/>
              <a:ahLst/>
              <a:cxnLst/>
              <a:rect r="r" b="b" t="t" l="l"/>
              <a:pathLst>
                <a:path h="377249" w="2454669">
                  <a:moveTo>
                    <a:pt x="203200" y="0"/>
                  </a:moveTo>
                  <a:lnTo>
                    <a:pt x="2454669" y="0"/>
                  </a:lnTo>
                  <a:lnTo>
                    <a:pt x="2251469" y="377249"/>
                  </a:lnTo>
                  <a:lnTo>
                    <a:pt x="0" y="377249"/>
                  </a:lnTo>
                  <a:lnTo>
                    <a:pt x="203200" y="0"/>
                  </a:lnTo>
                  <a:close/>
                </a:path>
              </a:pathLst>
            </a:custGeom>
            <a:solidFill>
              <a:srgbClr val="FF385C"/>
            </a:solidFill>
          </p:spPr>
        </p:sp>
        <p:sp>
          <p:nvSpPr>
            <p:cNvPr name="TextBox 13" id="13"/>
            <p:cNvSpPr txBox="true"/>
            <p:nvPr/>
          </p:nvSpPr>
          <p:spPr>
            <a:xfrm>
              <a:off x="101600" y="-66675"/>
              <a:ext cx="2251469" cy="443924"/>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7091654">
            <a:off x="9086695" y="955891"/>
            <a:ext cx="4138086" cy="589796"/>
            <a:chOff x="0" y="0"/>
            <a:chExt cx="2646825" cy="377249"/>
          </a:xfrm>
        </p:grpSpPr>
        <p:sp>
          <p:nvSpPr>
            <p:cNvPr name="Freeform 15" id="15"/>
            <p:cNvSpPr/>
            <p:nvPr/>
          </p:nvSpPr>
          <p:spPr>
            <a:xfrm flipH="false" flipV="false" rot="0">
              <a:off x="0" y="0"/>
              <a:ext cx="2646825" cy="377249"/>
            </a:xfrm>
            <a:custGeom>
              <a:avLst/>
              <a:gdLst/>
              <a:ahLst/>
              <a:cxnLst/>
              <a:rect r="r" b="b" t="t" l="l"/>
              <a:pathLst>
                <a:path h="377249" w="2646825">
                  <a:moveTo>
                    <a:pt x="203200" y="0"/>
                  </a:moveTo>
                  <a:lnTo>
                    <a:pt x="2646825" y="0"/>
                  </a:lnTo>
                  <a:lnTo>
                    <a:pt x="2443625" y="377249"/>
                  </a:lnTo>
                  <a:lnTo>
                    <a:pt x="0" y="377249"/>
                  </a:lnTo>
                  <a:lnTo>
                    <a:pt x="203200" y="0"/>
                  </a:lnTo>
                  <a:close/>
                </a:path>
              </a:pathLst>
            </a:custGeom>
            <a:solidFill>
              <a:srgbClr val="FF385C"/>
            </a:solidFill>
          </p:spPr>
        </p:sp>
        <p:sp>
          <p:nvSpPr>
            <p:cNvPr name="TextBox 16" id="16"/>
            <p:cNvSpPr txBox="true"/>
            <p:nvPr/>
          </p:nvSpPr>
          <p:spPr>
            <a:xfrm>
              <a:off x="101600" y="-66675"/>
              <a:ext cx="2443625" cy="443924"/>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1710481">
            <a:off x="11533776" y="-1617267"/>
            <a:ext cx="1062487" cy="6686550"/>
            <a:chOff x="0" y="0"/>
            <a:chExt cx="279832" cy="1761067"/>
          </a:xfrm>
        </p:grpSpPr>
        <p:sp>
          <p:nvSpPr>
            <p:cNvPr name="Freeform 18" id="18"/>
            <p:cNvSpPr/>
            <p:nvPr/>
          </p:nvSpPr>
          <p:spPr>
            <a:xfrm flipH="false" flipV="false" rot="0">
              <a:off x="0" y="0"/>
              <a:ext cx="279832" cy="1761067"/>
            </a:xfrm>
            <a:custGeom>
              <a:avLst/>
              <a:gdLst/>
              <a:ahLst/>
              <a:cxnLst/>
              <a:rect r="r" b="b" t="t" l="l"/>
              <a:pathLst>
                <a:path h="1761067" w="279832">
                  <a:moveTo>
                    <a:pt x="0" y="0"/>
                  </a:moveTo>
                  <a:lnTo>
                    <a:pt x="279832" y="0"/>
                  </a:lnTo>
                  <a:lnTo>
                    <a:pt x="279832" y="1761067"/>
                  </a:lnTo>
                  <a:lnTo>
                    <a:pt x="0" y="1761067"/>
                  </a:lnTo>
                  <a:close/>
                </a:path>
              </a:pathLst>
            </a:custGeom>
            <a:solidFill>
              <a:srgbClr val="FF385C"/>
            </a:solidFill>
          </p:spPr>
        </p:sp>
        <p:sp>
          <p:nvSpPr>
            <p:cNvPr name="TextBox 19" id="19"/>
            <p:cNvSpPr txBox="true"/>
            <p:nvPr/>
          </p:nvSpPr>
          <p:spPr>
            <a:xfrm>
              <a:off x="0" y="-66675"/>
              <a:ext cx="279832" cy="1827742"/>
            </a:xfrm>
            <a:prstGeom prst="rect">
              <a:avLst/>
            </a:prstGeom>
          </p:spPr>
          <p:txBody>
            <a:bodyPr anchor="ctr" rtlCol="false" tIns="50800" lIns="50800" bIns="50800" rIns="50800"/>
            <a:lstStyle/>
            <a:p>
              <a:pPr algn="ctr">
                <a:lnSpc>
                  <a:spcPts val="2800"/>
                </a:lnSpc>
              </a:pPr>
            </a:p>
          </p:txBody>
        </p:sp>
      </p:grpSp>
      <p:sp>
        <p:nvSpPr>
          <p:cNvPr name="TextBox 20" id="20"/>
          <p:cNvSpPr txBox="true"/>
          <p:nvPr/>
        </p:nvSpPr>
        <p:spPr>
          <a:xfrm rot="0">
            <a:off x="729064" y="3261295"/>
            <a:ext cx="8973804" cy="2628900"/>
          </a:xfrm>
          <a:prstGeom prst="rect">
            <a:avLst/>
          </a:prstGeom>
        </p:spPr>
        <p:txBody>
          <a:bodyPr anchor="t" rtlCol="false" tIns="0" lIns="0" bIns="0" rIns="0">
            <a:spAutoFit/>
          </a:bodyPr>
          <a:lstStyle/>
          <a:p>
            <a:pPr algn="l">
              <a:lnSpc>
                <a:spcPts val="9900"/>
              </a:lnSpc>
            </a:pPr>
            <a:r>
              <a:rPr lang="en-US" sz="9000" b="true">
                <a:solidFill>
                  <a:srgbClr val="FF385C"/>
                </a:solidFill>
                <a:latin typeface="Poppins Bold"/>
                <a:ea typeface="Poppins Bold"/>
                <a:cs typeface="Poppins Bold"/>
                <a:sym typeface="Poppins Bold"/>
              </a:rPr>
              <a:t>Airbnb Listings Bangkok</a:t>
            </a:r>
          </a:p>
        </p:txBody>
      </p:sp>
      <p:sp>
        <p:nvSpPr>
          <p:cNvPr name="TextBox 21" id="21"/>
          <p:cNvSpPr txBox="true"/>
          <p:nvPr/>
        </p:nvSpPr>
        <p:spPr>
          <a:xfrm rot="0">
            <a:off x="757639" y="5992608"/>
            <a:ext cx="7475033" cy="677545"/>
          </a:xfrm>
          <a:prstGeom prst="rect">
            <a:avLst/>
          </a:prstGeom>
        </p:spPr>
        <p:txBody>
          <a:bodyPr anchor="t" rtlCol="false" tIns="0" lIns="0" bIns="0" rIns="0">
            <a:spAutoFit/>
          </a:bodyPr>
          <a:lstStyle/>
          <a:p>
            <a:pPr algn="l">
              <a:lnSpc>
                <a:spcPts val="5179"/>
              </a:lnSpc>
              <a:spcBef>
                <a:spcPct val="0"/>
              </a:spcBef>
            </a:pPr>
            <a:r>
              <a:rPr lang="en-US" sz="3699">
                <a:solidFill>
                  <a:srgbClr val="000000"/>
                </a:solidFill>
                <a:latin typeface="Poppins"/>
                <a:ea typeface="Poppins"/>
                <a:cs typeface="Poppins"/>
                <a:sym typeface="Poppins"/>
              </a:rPr>
              <a:t>Capstone Project Purwadhika </a:t>
            </a:r>
          </a:p>
        </p:txBody>
      </p:sp>
      <p:grpSp>
        <p:nvGrpSpPr>
          <p:cNvPr name="Group 22" id="22"/>
          <p:cNvGrpSpPr/>
          <p:nvPr/>
        </p:nvGrpSpPr>
        <p:grpSpPr>
          <a:xfrm rot="5400000">
            <a:off x="6195373" y="2057590"/>
            <a:ext cx="1062487" cy="13777083"/>
            <a:chOff x="0" y="0"/>
            <a:chExt cx="279832" cy="3628532"/>
          </a:xfrm>
        </p:grpSpPr>
        <p:sp>
          <p:nvSpPr>
            <p:cNvPr name="Freeform 23" id="23"/>
            <p:cNvSpPr/>
            <p:nvPr/>
          </p:nvSpPr>
          <p:spPr>
            <a:xfrm flipH="false" flipV="false" rot="0">
              <a:off x="0" y="0"/>
              <a:ext cx="279832" cy="3628532"/>
            </a:xfrm>
            <a:custGeom>
              <a:avLst/>
              <a:gdLst/>
              <a:ahLst/>
              <a:cxnLst/>
              <a:rect r="r" b="b" t="t" l="l"/>
              <a:pathLst>
                <a:path h="3628532" w="279832">
                  <a:moveTo>
                    <a:pt x="0" y="0"/>
                  </a:moveTo>
                  <a:lnTo>
                    <a:pt x="279832" y="0"/>
                  </a:lnTo>
                  <a:lnTo>
                    <a:pt x="279832" y="3628532"/>
                  </a:lnTo>
                  <a:lnTo>
                    <a:pt x="0" y="3628532"/>
                  </a:lnTo>
                  <a:close/>
                </a:path>
              </a:pathLst>
            </a:custGeom>
            <a:solidFill>
              <a:srgbClr val="FF385C"/>
            </a:solidFill>
          </p:spPr>
        </p:sp>
        <p:sp>
          <p:nvSpPr>
            <p:cNvPr name="TextBox 24" id="24"/>
            <p:cNvSpPr txBox="true"/>
            <p:nvPr/>
          </p:nvSpPr>
          <p:spPr>
            <a:xfrm>
              <a:off x="0" y="-66675"/>
              <a:ext cx="279832" cy="3695207"/>
            </a:xfrm>
            <a:prstGeom prst="rect">
              <a:avLst/>
            </a:prstGeom>
          </p:spPr>
          <p:txBody>
            <a:bodyPr anchor="ctr" rtlCol="false" tIns="50800" lIns="50800" bIns="50800" rIns="50800"/>
            <a:lstStyle/>
            <a:p>
              <a:pPr algn="ctr">
                <a:lnSpc>
                  <a:spcPts val="2800"/>
                </a:lnSpc>
              </a:pPr>
            </a:p>
          </p:txBody>
        </p:sp>
      </p:grpSp>
      <p:sp>
        <p:nvSpPr>
          <p:cNvPr name="TextBox 25" id="25"/>
          <p:cNvSpPr txBox="true"/>
          <p:nvPr/>
        </p:nvSpPr>
        <p:spPr>
          <a:xfrm rot="0">
            <a:off x="899951" y="8653965"/>
            <a:ext cx="4258865" cy="508133"/>
          </a:xfrm>
          <a:prstGeom prst="rect">
            <a:avLst/>
          </a:prstGeom>
        </p:spPr>
        <p:txBody>
          <a:bodyPr anchor="t" rtlCol="false" tIns="0" lIns="0" bIns="0" rIns="0">
            <a:spAutoFit/>
          </a:bodyPr>
          <a:lstStyle/>
          <a:p>
            <a:pPr algn="l">
              <a:lnSpc>
                <a:spcPts val="4017"/>
              </a:lnSpc>
              <a:spcBef>
                <a:spcPct val="0"/>
              </a:spcBef>
            </a:pPr>
            <a:r>
              <a:rPr lang="en-US" sz="2869">
                <a:solidFill>
                  <a:srgbClr val="FFFFFF"/>
                </a:solidFill>
                <a:latin typeface="Poppins"/>
                <a:ea typeface="Poppins"/>
                <a:cs typeface="Poppins"/>
                <a:sym typeface="Poppins"/>
              </a:rPr>
              <a:t>Zia Tabaruk</a:t>
            </a:r>
          </a:p>
        </p:txBody>
      </p:sp>
      <p:sp>
        <p:nvSpPr>
          <p:cNvPr name="TextBox 26" id="26"/>
          <p:cNvSpPr txBox="true"/>
          <p:nvPr/>
        </p:nvSpPr>
        <p:spPr>
          <a:xfrm rot="0">
            <a:off x="757639" y="2259391"/>
            <a:ext cx="8913031" cy="871728"/>
          </a:xfrm>
          <a:prstGeom prst="rect">
            <a:avLst/>
          </a:prstGeom>
        </p:spPr>
        <p:txBody>
          <a:bodyPr anchor="t" rtlCol="false" tIns="0" lIns="0" bIns="0" rIns="0">
            <a:spAutoFit/>
          </a:bodyPr>
          <a:lstStyle/>
          <a:p>
            <a:pPr algn="l">
              <a:lnSpc>
                <a:spcPts val="3401"/>
              </a:lnSpc>
              <a:spcBef>
                <a:spcPct val="0"/>
              </a:spcBef>
            </a:pPr>
            <a:r>
              <a:rPr lang="en-US" b="true" sz="2429">
                <a:solidFill>
                  <a:srgbClr val="000000"/>
                </a:solidFill>
                <a:latin typeface="Poppins Bold"/>
                <a:ea typeface="Poppins Bold"/>
                <a:cs typeface="Poppins Bold"/>
                <a:sym typeface="Poppins Bold"/>
              </a:rPr>
              <a:t>Analisis Harga Sewa Harian, Performa Kamar, dan Pengaruh Lokasi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411522" y="4009390"/>
            <a:ext cx="11464955" cy="1095375"/>
          </a:xfrm>
          <a:prstGeom prst="rect">
            <a:avLst/>
          </a:prstGeom>
        </p:spPr>
        <p:txBody>
          <a:bodyPr anchor="t" rtlCol="false" tIns="0" lIns="0" bIns="0" rIns="0">
            <a:spAutoFit/>
          </a:bodyPr>
          <a:lstStyle/>
          <a:p>
            <a:pPr algn="ctr">
              <a:lnSpc>
                <a:spcPts val="8400"/>
              </a:lnSpc>
              <a:spcBef>
                <a:spcPct val="0"/>
              </a:spcBef>
            </a:pPr>
            <a:r>
              <a:rPr lang="en-US" b="true" sz="6000">
                <a:solidFill>
                  <a:srgbClr val="FF385C"/>
                </a:solidFill>
                <a:latin typeface="Poppins Ultra-Bold"/>
                <a:ea typeface="Poppins Ultra-Bold"/>
                <a:cs typeface="Poppins Ultra-Bold"/>
                <a:sym typeface="Poppins Ultra-Bold"/>
              </a:rPr>
              <a:t>Data Cleaning &amp; Preparation</a:t>
            </a:r>
          </a:p>
        </p:txBody>
      </p:sp>
      <p:sp>
        <p:nvSpPr>
          <p:cNvPr name="TextBox 4" id="4"/>
          <p:cNvSpPr txBox="true"/>
          <p:nvPr/>
        </p:nvSpPr>
        <p:spPr>
          <a:xfrm rot="0">
            <a:off x="1437814" y="754457"/>
            <a:ext cx="2722012" cy="498802"/>
          </a:xfrm>
          <a:prstGeom prst="rect">
            <a:avLst/>
          </a:prstGeom>
        </p:spPr>
        <p:txBody>
          <a:bodyPr anchor="t" rtlCol="false" tIns="0" lIns="0" bIns="0" rIns="0">
            <a:spAutoFit/>
          </a:bodyPr>
          <a:lstStyle/>
          <a:p>
            <a:pPr algn="l">
              <a:lnSpc>
                <a:spcPts val="3853"/>
              </a:lnSpc>
              <a:spcBef>
                <a:spcPct val="0"/>
              </a:spcBef>
            </a:pPr>
            <a:r>
              <a:rPr lang="en-US" b="true" sz="2752">
                <a:solidFill>
                  <a:srgbClr val="FF385C"/>
                </a:solidFill>
                <a:latin typeface="Poppins Bold"/>
                <a:ea typeface="Poppins Bold"/>
                <a:cs typeface="Poppins Bold"/>
                <a:sym typeface="Poppins Bold"/>
              </a:rPr>
              <a:t>Airbnb</a:t>
            </a:r>
          </a:p>
        </p:txBody>
      </p:sp>
      <p:sp>
        <p:nvSpPr>
          <p:cNvPr name="Freeform 5" id="5"/>
          <p:cNvSpPr/>
          <p:nvPr/>
        </p:nvSpPr>
        <p:spPr>
          <a:xfrm flipH="false" flipV="false" rot="0">
            <a:off x="706686" y="644088"/>
            <a:ext cx="674708" cy="626299"/>
          </a:xfrm>
          <a:custGeom>
            <a:avLst/>
            <a:gdLst/>
            <a:ahLst/>
            <a:cxnLst/>
            <a:rect r="r" b="b" t="t" l="l"/>
            <a:pathLst>
              <a:path h="626299" w="674708">
                <a:moveTo>
                  <a:pt x="0" y="0"/>
                </a:moveTo>
                <a:lnTo>
                  <a:pt x="674708" y="0"/>
                </a:lnTo>
                <a:lnTo>
                  <a:pt x="674708" y="626299"/>
                </a:lnTo>
                <a:lnTo>
                  <a:pt x="0" y="626299"/>
                </a:lnTo>
                <a:lnTo>
                  <a:pt x="0" y="0"/>
                </a:lnTo>
                <a:close/>
              </a:path>
            </a:pathLst>
          </a:custGeom>
          <a:blipFill>
            <a:blip r:embed="rId3"/>
            <a:stretch>
              <a:fillRect l="-17373" t="-7729" r="-20224" b="-54309"/>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8242"/>
            <a:ext cx="20114961" cy="12879130"/>
          </a:xfrm>
          <a:custGeom>
            <a:avLst/>
            <a:gdLst/>
            <a:ahLst/>
            <a:cxnLst/>
            <a:rect r="r" b="b" t="t" l="l"/>
            <a:pathLst>
              <a:path h="12879130" w="20114961">
                <a:moveTo>
                  <a:pt x="0" y="0"/>
                </a:moveTo>
                <a:lnTo>
                  <a:pt x="20114961" y="0"/>
                </a:lnTo>
                <a:lnTo>
                  <a:pt x="20114961" y="12879130"/>
                </a:lnTo>
                <a:lnTo>
                  <a:pt x="0" y="12879130"/>
                </a:lnTo>
                <a:lnTo>
                  <a:pt x="0" y="0"/>
                </a:lnTo>
                <a:close/>
              </a:path>
            </a:pathLst>
          </a:custGeom>
          <a:blipFill>
            <a:blip r:embed="rId3"/>
            <a:stretch>
              <a:fillRect l="0" t="-28091" r="0" b="-28091"/>
            </a:stretch>
          </a:blipFill>
        </p:spPr>
      </p:sp>
      <p:grpSp>
        <p:nvGrpSpPr>
          <p:cNvPr name="Group 3" id="3"/>
          <p:cNvGrpSpPr/>
          <p:nvPr/>
        </p:nvGrpSpPr>
        <p:grpSpPr>
          <a:xfrm rot="0">
            <a:off x="7486887" y="3749411"/>
            <a:ext cx="3194239" cy="2525936"/>
            <a:chOff x="0" y="0"/>
            <a:chExt cx="1027848" cy="812800"/>
          </a:xfrm>
        </p:grpSpPr>
        <p:sp>
          <p:nvSpPr>
            <p:cNvPr name="Freeform 4" id="4"/>
            <p:cNvSpPr/>
            <p:nvPr/>
          </p:nvSpPr>
          <p:spPr>
            <a:xfrm flipH="false" flipV="false" rot="0">
              <a:off x="0" y="0"/>
              <a:ext cx="1027848" cy="812800"/>
            </a:xfrm>
            <a:custGeom>
              <a:avLst/>
              <a:gdLst/>
              <a:ahLst/>
              <a:cxnLst/>
              <a:rect r="r" b="b" t="t" l="l"/>
              <a:pathLst>
                <a:path h="812800" w="1027848">
                  <a:moveTo>
                    <a:pt x="513924" y="0"/>
                  </a:moveTo>
                  <a:cubicBezTo>
                    <a:pt x="230092" y="0"/>
                    <a:pt x="0" y="181951"/>
                    <a:pt x="0" y="406400"/>
                  </a:cubicBezTo>
                  <a:cubicBezTo>
                    <a:pt x="0" y="630849"/>
                    <a:pt x="230092" y="812800"/>
                    <a:pt x="513924" y="812800"/>
                  </a:cubicBezTo>
                  <a:cubicBezTo>
                    <a:pt x="797756" y="812800"/>
                    <a:pt x="1027848" y="630849"/>
                    <a:pt x="1027848" y="406400"/>
                  </a:cubicBezTo>
                  <a:cubicBezTo>
                    <a:pt x="1027848" y="181951"/>
                    <a:pt x="797756" y="0"/>
                    <a:pt x="513924" y="0"/>
                  </a:cubicBezTo>
                  <a:close/>
                </a:path>
              </a:pathLst>
            </a:custGeom>
            <a:solidFill>
              <a:srgbClr val="000000">
                <a:alpha val="0"/>
              </a:srgbClr>
            </a:solidFill>
            <a:ln w="66675" cap="sq">
              <a:solidFill>
                <a:srgbClr val="FF385C"/>
              </a:solidFill>
              <a:prstDash val="solid"/>
              <a:miter/>
            </a:ln>
          </p:spPr>
        </p:sp>
        <p:sp>
          <p:nvSpPr>
            <p:cNvPr name="TextBox 5" id="5"/>
            <p:cNvSpPr txBox="true"/>
            <p:nvPr/>
          </p:nvSpPr>
          <p:spPr>
            <a:xfrm>
              <a:off x="96361" y="9525"/>
              <a:ext cx="835126" cy="72707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7222043" y="3905423"/>
            <a:ext cx="1055190" cy="10551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9902837" y="3920173"/>
            <a:ext cx="1055190" cy="10551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11" id="11"/>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8333954" y="4210561"/>
            <a:ext cx="1500105" cy="15001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8638977" y="4529491"/>
            <a:ext cx="890059" cy="862244"/>
          </a:xfrm>
          <a:custGeom>
            <a:avLst/>
            <a:gdLst/>
            <a:ahLst/>
            <a:cxnLst/>
            <a:rect r="r" b="b" t="t" l="l"/>
            <a:pathLst>
              <a:path h="862244" w="890059">
                <a:moveTo>
                  <a:pt x="0" y="0"/>
                </a:moveTo>
                <a:lnTo>
                  <a:pt x="890059" y="0"/>
                </a:lnTo>
                <a:lnTo>
                  <a:pt x="890059" y="862245"/>
                </a:lnTo>
                <a:lnTo>
                  <a:pt x="0" y="862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533515" y="4128229"/>
            <a:ext cx="432247" cy="609579"/>
          </a:xfrm>
          <a:custGeom>
            <a:avLst/>
            <a:gdLst/>
            <a:ahLst/>
            <a:cxnLst/>
            <a:rect r="r" b="b" t="t" l="l"/>
            <a:pathLst>
              <a:path h="609579" w="432247">
                <a:moveTo>
                  <a:pt x="0" y="0"/>
                </a:moveTo>
                <a:lnTo>
                  <a:pt x="432246" y="0"/>
                </a:lnTo>
                <a:lnTo>
                  <a:pt x="432246" y="609579"/>
                </a:lnTo>
                <a:lnTo>
                  <a:pt x="0" y="609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148384" y="4105517"/>
            <a:ext cx="665899" cy="655002"/>
          </a:xfrm>
          <a:custGeom>
            <a:avLst/>
            <a:gdLst/>
            <a:ahLst/>
            <a:cxnLst/>
            <a:rect r="r" b="b" t="t" l="l"/>
            <a:pathLst>
              <a:path h="655002" w="665899">
                <a:moveTo>
                  <a:pt x="0" y="0"/>
                </a:moveTo>
                <a:lnTo>
                  <a:pt x="665899" y="0"/>
                </a:lnTo>
                <a:lnTo>
                  <a:pt x="665899" y="655002"/>
                </a:lnTo>
                <a:lnTo>
                  <a:pt x="0" y="6550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5672704" y="1163463"/>
            <a:ext cx="6938843" cy="1163165"/>
            <a:chOff x="0" y="0"/>
            <a:chExt cx="1827514" cy="306348"/>
          </a:xfrm>
        </p:grpSpPr>
        <p:sp>
          <p:nvSpPr>
            <p:cNvPr name="Freeform 19" id="19"/>
            <p:cNvSpPr/>
            <p:nvPr/>
          </p:nvSpPr>
          <p:spPr>
            <a:xfrm flipH="false" flipV="false" rot="0">
              <a:off x="0" y="0"/>
              <a:ext cx="1827514" cy="306348"/>
            </a:xfrm>
            <a:custGeom>
              <a:avLst/>
              <a:gdLst/>
              <a:ahLst/>
              <a:cxnLst/>
              <a:rect r="r" b="b" t="t" l="l"/>
              <a:pathLst>
                <a:path h="306348" w="1827514">
                  <a:moveTo>
                    <a:pt x="45745" y="0"/>
                  </a:moveTo>
                  <a:lnTo>
                    <a:pt x="1781769" y="0"/>
                  </a:lnTo>
                  <a:cubicBezTo>
                    <a:pt x="1807033" y="0"/>
                    <a:pt x="1827514" y="20481"/>
                    <a:pt x="1827514" y="45745"/>
                  </a:cubicBezTo>
                  <a:lnTo>
                    <a:pt x="1827514" y="260603"/>
                  </a:lnTo>
                  <a:cubicBezTo>
                    <a:pt x="1827514" y="272735"/>
                    <a:pt x="1822695" y="284371"/>
                    <a:pt x="1814116" y="292950"/>
                  </a:cubicBezTo>
                  <a:cubicBezTo>
                    <a:pt x="1805537" y="301528"/>
                    <a:pt x="1793901" y="306348"/>
                    <a:pt x="1781769" y="306348"/>
                  </a:cubicBezTo>
                  <a:lnTo>
                    <a:pt x="45745" y="306348"/>
                  </a:lnTo>
                  <a:cubicBezTo>
                    <a:pt x="33613" y="306348"/>
                    <a:pt x="21977" y="301528"/>
                    <a:pt x="13398" y="292950"/>
                  </a:cubicBezTo>
                  <a:cubicBezTo>
                    <a:pt x="4820" y="284371"/>
                    <a:pt x="0" y="272735"/>
                    <a:pt x="0" y="260603"/>
                  </a:cubicBezTo>
                  <a:lnTo>
                    <a:pt x="0" y="45745"/>
                  </a:lnTo>
                  <a:cubicBezTo>
                    <a:pt x="0" y="33613"/>
                    <a:pt x="4820" y="21977"/>
                    <a:pt x="13398" y="13398"/>
                  </a:cubicBezTo>
                  <a:cubicBezTo>
                    <a:pt x="21977" y="4820"/>
                    <a:pt x="33613" y="0"/>
                    <a:pt x="45745" y="0"/>
                  </a:cubicBezTo>
                  <a:close/>
                </a:path>
              </a:pathLst>
            </a:custGeom>
            <a:solidFill>
              <a:srgbClr val="FF385C"/>
            </a:solidFill>
          </p:spPr>
        </p:sp>
        <p:sp>
          <p:nvSpPr>
            <p:cNvPr name="TextBox 20" id="20"/>
            <p:cNvSpPr txBox="true"/>
            <p:nvPr/>
          </p:nvSpPr>
          <p:spPr>
            <a:xfrm>
              <a:off x="0" y="-57150"/>
              <a:ext cx="1827514" cy="363498"/>
            </a:xfrm>
            <a:prstGeom prst="rect">
              <a:avLst/>
            </a:prstGeom>
          </p:spPr>
          <p:txBody>
            <a:bodyPr anchor="ctr" rtlCol="false" tIns="50800" lIns="50800" bIns="50800" rIns="50800"/>
            <a:lstStyle/>
            <a:p>
              <a:pPr algn="ctr">
                <a:lnSpc>
                  <a:spcPts val="3262"/>
                </a:lnSpc>
              </a:pPr>
            </a:p>
          </p:txBody>
        </p:sp>
      </p:grpSp>
      <p:sp>
        <p:nvSpPr>
          <p:cNvPr name="TextBox 21" id="21"/>
          <p:cNvSpPr txBox="true"/>
          <p:nvPr/>
        </p:nvSpPr>
        <p:spPr>
          <a:xfrm rot="0">
            <a:off x="6073900" y="1298365"/>
            <a:ext cx="6136452" cy="831850"/>
          </a:xfrm>
          <a:prstGeom prst="rect">
            <a:avLst/>
          </a:prstGeom>
        </p:spPr>
        <p:txBody>
          <a:bodyPr anchor="t" rtlCol="false" tIns="0" lIns="0" bIns="0" rIns="0">
            <a:spAutoFit/>
          </a:bodyPr>
          <a:lstStyle/>
          <a:p>
            <a:pPr algn="ctr">
              <a:lnSpc>
                <a:spcPts val="6049"/>
              </a:lnSpc>
            </a:pPr>
            <a:r>
              <a:rPr lang="en-US" b="true" sz="5499">
                <a:solidFill>
                  <a:srgbClr val="FFFFFF"/>
                </a:solidFill>
                <a:latin typeface="Poppins Semi-Bold"/>
                <a:ea typeface="Poppins Semi-Bold"/>
                <a:cs typeface="Poppins Semi-Bold"/>
                <a:sym typeface="Poppins Semi-Bold"/>
              </a:rPr>
              <a:t>Data Cleaning</a:t>
            </a:r>
          </a:p>
        </p:txBody>
      </p:sp>
      <p:sp>
        <p:nvSpPr>
          <p:cNvPr name="TextBox 22" id="22"/>
          <p:cNvSpPr txBox="true"/>
          <p:nvPr/>
        </p:nvSpPr>
        <p:spPr>
          <a:xfrm rot="0">
            <a:off x="602856" y="4277520"/>
            <a:ext cx="5515296" cy="847725"/>
          </a:xfrm>
          <a:prstGeom prst="rect">
            <a:avLst/>
          </a:prstGeom>
        </p:spPr>
        <p:txBody>
          <a:bodyPr anchor="t" rtlCol="false" tIns="0" lIns="0" bIns="0" rIns="0">
            <a:spAutoFit/>
          </a:bodyPr>
          <a:lstStyle/>
          <a:p>
            <a:pPr algn="just">
              <a:lnSpc>
                <a:spcPts val="3239"/>
              </a:lnSpc>
            </a:pPr>
            <a:r>
              <a:rPr lang="en-US" sz="2699" b="true">
                <a:solidFill>
                  <a:srgbClr val="000000"/>
                </a:solidFill>
                <a:latin typeface="Poppins Bold"/>
                <a:ea typeface="Poppins Bold"/>
                <a:cs typeface="Poppins Bold"/>
                <a:sym typeface="Poppins Bold"/>
              </a:rPr>
              <a:t>Dropping Unrelevant Columns</a:t>
            </a:r>
          </a:p>
          <a:p>
            <a:pPr algn="just">
              <a:lnSpc>
                <a:spcPts val="3239"/>
              </a:lnSpc>
            </a:pPr>
          </a:p>
        </p:txBody>
      </p:sp>
      <p:sp>
        <p:nvSpPr>
          <p:cNvPr name="TextBox 23" id="23"/>
          <p:cNvSpPr txBox="true"/>
          <p:nvPr/>
        </p:nvSpPr>
        <p:spPr>
          <a:xfrm rot="0">
            <a:off x="3360504" y="6090409"/>
            <a:ext cx="2816680" cy="847725"/>
          </a:xfrm>
          <a:prstGeom prst="rect">
            <a:avLst/>
          </a:prstGeom>
        </p:spPr>
        <p:txBody>
          <a:bodyPr anchor="t" rtlCol="false" tIns="0" lIns="0" bIns="0" rIns="0">
            <a:spAutoFit/>
          </a:bodyPr>
          <a:lstStyle/>
          <a:p>
            <a:pPr algn="just">
              <a:lnSpc>
                <a:spcPts val="3239"/>
              </a:lnSpc>
            </a:pPr>
            <a:r>
              <a:rPr lang="en-US" sz="2699" b="true">
                <a:solidFill>
                  <a:srgbClr val="000000"/>
                </a:solidFill>
                <a:latin typeface="Poppins Bold"/>
                <a:ea typeface="Poppins Bold"/>
                <a:cs typeface="Poppins Bold"/>
                <a:sym typeface="Poppins Bold"/>
              </a:rPr>
              <a:t>Missing Values</a:t>
            </a:r>
          </a:p>
          <a:p>
            <a:pPr algn="just">
              <a:lnSpc>
                <a:spcPts val="3239"/>
              </a:lnSpc>
            </a:pPr>
          </a:p>
        </p:txBody>
      </p:sp>
      <p:sp>
        <p:nvSpPr>
          <p:cNvPr name="TextBox 24" id="24"/>
          <p:cNvSpPr txBox="true"/>
          <p:nvPr/>
        </p:nvSpPr>
        <p:spPr>
          <a:xfrm rot="0">
            <a:off x="12152233" y="6075660"/>
            <a:ext cx="3937383" cy="438150"/>
          </a:xfrm>
          <a:prstGeom prst="rect">
            <a:avLst/>
          </a:prstGeom>
        </p:spPr>
        <p:txBody>
          <a:bodyPr anchor="t" rtlCol="false" tIns="0" lIns="0" bIns="0" rIns="0">
            <a:spAutoFit/>
          </a:bodyPr>
          <a:lstStyle/>
          <a:p>
            <a:pPr algn="just">
              <a:lnSpc>
                <a:spcPts val="3239"/>
              </a:lnSpc>
            </a:pPr>
            <a:r>
              <a:rPr lang="en-US" b="true" sz="2699">
                <a:solidFill>
                  <a:srgbClr val="000000"/>
                </a:solidFill>
                <a:latin typeface="Poppins Bold"/>
                <a:ea typeface="Poppins Bold"/>
                <a:cs typeface="Poppins Bold"/>
                <a:sym typeface="Poppins Bold"/>
              </a:rPr>
              <a:t>Handling  Outlier</a:t>
            </a:r>
          </a:p>
        </p:txBody>
      </p:sp>
      <p:sp>
        <p:nvSpPr>
          <p:cNvPr name="AutoShape 25" id="25"/>
          <p:cNvSpPr/>
          <p:nvPr/>
        </p:nvSpPr>
        <p:spPr>
          <a:xfrm flipH="true">
            <a:off x="6177184" y="4485148"/>
            <a:ext cx="1047402" cy="103991"/>
          </a:xfrm>
          <a:prstGeom prst="line">
            <a:avLst/>
          </a:prstGeom>
          <a:ln cap="flat" w="38100">
            <a:solidFill>
              <a:srgbClr val="000000"/>
            </a:solidFill>
            <a:prstDash val="solid"/>
            <a:headEnd type="none" len="sm" w="sm"/>
            <a:tailEnd type="oval" len="lg" w="lg"/>
          </a:ln>
        </p:spPr>
      </p:sp>
      <p:sp>
        <p:nvSpPr>
          <p:cNvPr name="AutoShape 26" id="26"/>
          <p:cNvSpPr/>
          <p:nvPr/>
        </p:nvSpPr>
        <p:spPr>
          <a:xfrm>
            <a:off x="10956286" y="4490943"/>
            <a:ext cx="1195947" cy="98195"/>
          </a:xfrm>
          <a:prstGeom prst="line">
            <a:avLst/>
          </a:prstGeom>
          <a:ln cap="flat" w="38100">
            <a:solidFill>
              <a:srgbClr val="000000"/>
            </a:solidFill>
            <a:prstDash val="solid"/>
            <a:headEnd type="none" len="sm" w="sm"/>
            <a:tailEnd type="oval" len="lg" w="lg"/>
          </a:ln>
        </p:spPr>
      </p:sp>
      <p:sp>
        <p:nvSpPr>
          <p:cNvPr name="TextBox 27" id="27"/>
          <p:cNvSpPr txBox="true"/>
          <p:nvPr/>
        </p:nvSpPr>
        <p:spPr>
          <a:xfrm rot="0">
            <a:off x="11901002" y="4276649"/>
            <a:ext cx="6549542" cy="483870"/>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Poppins Bold"/>
                <a:ea typeface="Poppins Bold"/>
                <a:cs typeface="Poppins Bold"/>
                <a:sym typeface="Poppins Bold"/>
              </a:rPr>
              <a:t>Rename neighbourhood column</a:t>
            </a:r>
          </a:p>
        </p:txBody>
      </p:sp>
      <p:sp>
        <p:nvSpPr>
          <p:cNvPr name="AutoShape 28" id="28"/>
          <p:cNvSpPr/>
          <p:nvPr/>
        </p:nvSpPr>
        <p:spPr>
          <a:xfrm>
            <a:off x="10681126" y="5012379"/>
            <a:ext cx="1148311" cy="1106605"/>
          </a:xfrm>
          <a:prstGeom prst="line">
            <a:avLst/>
          </a:prstGeom>
          <a:ln cap="flat" w="38100">
            <a:solidFill>
              <a:srgbClr val="000000"/>
            </a:solidFill>
            <a:prstDash val="solid"/>
            <a:headEnd type="none" len="sm" w="sm"/>
            <a:tailEnd type="oval" len="lg" w="lg"/>
          </a:ln>
        </p:spPr>
      </p:sp>
      <p:sp>
        <p:nvSpPr>
          <p:cNvPr name="AutoShape 29" id="29"/>
          <p:cNvSpPr/>
          <p:nvPr/>
        </p:nvSpPr>
        <p:spPr>
          <a:xfrm flipH="true">
            <a:off x="6357350" y="5012379"/>
            <a:ext cx="1129537" cy="1091856"/>
          </a:xfrm>
          <a:prstGeom prst="line">
            <a:avLst/>
          </a:prstGeom>
          <a:ln cap="flat" w="38100">
            <a:solidFill>
              <a:srgbClr val="000000"/>
            </a:solidFill>
            <a:prstDash val="solid"/>
            <a:headEnd type="none" len="sm" w="sm"/>
            <a:tailEnd type="oval" len="lg" w="lg"/>
          </a:ln>
        </p:spPr>
      </p:sp>
      <p:sp>
        <p:nvSpPr>
          <p:cNvPr name="Freeform 30" id="30"/>
          <p:cNvSpPr/>
          <p:nvPr/>
        </p:nvSpPr>
        <p:spPr>
          <a:xfrm flipH="true" flipV="true" rot="0">
            <a:off x="-2114733" y="-1721461"/>
            <a:ext cx="9329683" cy="4571545"/>
          </a:xfrm>
          <a:custGeom>
            <a:avLst/>
            <a:gdLst/>
            <a:ahLst/>
            <a:cxnLst/>
            <a:rect r="r" b="b" t="t" l="l"/>
            <a:pathLst>
              <a:path h="4571545" w="9329683">
                <a:moveTo>
                  <a:pt x="9329682" y="4571545"/>
                </a:moveTo>
                <a:lnTo>
                  <a:pt x="0" y="4571545"/>
                </a:lnTo>
                <a:lnTo>
                  <a:pt x="0" y="0"/>
                </a:lnTo>
                <a:lnTo>
                  <a:pt x="9329682" y="0"/>
                </a:lnTo>
                <a:lnTo>
                  <a:pt x="9329682" y="45715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1" id="31"/>
          <p:cNvSpPr/>
          <p:nvPr/>
        </p:nvSpPr>
        <p:spPr>
          <a:xfrm flipH="false" flipV="false" rot="599813">
            <a:off x="11189871" y="7261630"/>
            <a:ext cx="10311063" cy="8145740"/>
          </a:xfrm>
          <a:custGeom>
            <a:avLst/>
            <a:gdLst/>
            <a:ahLst/>
            <a:cxnLst/>
            <a:rect r="r" b="b" t="t" l="l"/>
            <a:pathLst>
              <a:path h="8145740" w="10311063">
                <a:moveTo>
                  <a:pt x="0" y="0"/>
                </a:moveTo>
                <a:lnTo>
                  <a:pt x="10311063" y="0"/>
                </a:lnTo>
                <a:lnTo>
                  <a:pt x="10311063" y="8145740"/>
                </a:lnTo>
                <a:lnTo>
                  <a:pt x="0" y="81457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8242"/>
            <a:ext cx="20114961" cy="12879130"/>
          </a:xfrm>
          <a:custGeom>
            <a:avLst/>
            <a:gdLst/>
            <a:ahLst/>
            <a:cxnLst/>
            <a:rect r="r" b="b" t="t" l="l"/>
            <a:pathLst>
              <a:path h="12879130" w="20114961">
                <a:moveTo>
                  <a:pt x="0" y="0"/>
                </a:moveTo>
                <a:lnTo>
                  <a:pt x="20114961" y="0"/>
                </a:lnTo>
                <a:lnTo>
                  <a:pt x="20114961" y="12879130"/>
                </a:lnTo>
                <a:lnTo>
                  <a:pt x="0" y="12879130"/>
                </a:lnTo>
                <a:lnTo>
                  <a:pt x="0" y="0"/>
                </a:lnTo>
                <a:close/>
              </a:path>
            </a:pathLst>
          </a:custGeom>
          <a:blipFill>
            <a:blip r:embed="rId2"/>
            <a:stretch>
              <a:fillRect l="0" t="-28091" r="0" b="-28091"/>
            </a:stretch>
          </a:blipFill>
        </p:spPr>
      </p:sp>
      <p:grpSp>
        <p:nvGrpSpPr>
          <p:cNvPr name="Group 3" id="3"/>
          <p:cNvGrpSpPr/>
          <p:nvPr/>
        </p:nvGrpSpPr>
        <p:grpSpPr>
          <a:xfrm rot="0">
            <a:off x="756664" y="1229964"/>
            <a:ext cx="9737975" cy="1291127"/>
            <a:chOff x="0" y="0"/>
            <a:chExt cx="2564734" cy="340050"/>
          </a:xfrm>
        </p:grpSpPr>
        <p:sp>
          <p:nvSpPr>
            <p:cNvPr name="Freeform 4" id="4"/>
            <p:cNvSpPr/>
            <p:nvPr/>
          </p:nvSpPr>
          <p:spPr>
            <a:xfrm flipH="false" flipV="false" rot="0">
              <a:off x="0" y="0"/>
              <a:ext cx="2564734" cy="340050"/>
            </a:xfrm>
            <a:custGeom>
              <a:avLst/>
              <a:gdLst/>
              <a:ahLst/>
              <a:cxnLst/>
              <a:rect r="r" b="b" t="t" l="l"/>
              <a:pathLst>
                <a:path h="340050" w="2564734">
                  <a:moveTo>
                    <a:pt x="40546" y="0"/>
                  </a:moveTo>
                  <a:lnTo>
                    <a:pt x="2524188" y="0"/>
                  </a:lnTo>
                  <a:cubicBezTo>
                    <a:pt x="2534941" y="0"/>
                    <a:pt x="2545255" y="4272"/>
                    <a:pt x="2552859" y="11876"/>
                  </a:cubicBezTo>
                  <a:cubicBezTo>
                    <a:pt x="2560462" y="19480"/>
                    <a:pt x="2564734" y="29793"/>
                    <a:pt x="2564734" y="40546"/>
                  </a:cubicBezTo>
                  <a:lnTo>
                    <a:pt x="2564734" y="299504"/>
                  </a:lnTo>
                  <a:cubicBezTo>
                    <a:pt x="2564734" y="310257"/>
                    <a:pt x="2560462" y="320570"/>
                    <a:pt x="2552859" y="328174"/>
                  </a:cubicBezTo>
                  <a:cubicBezTo>
                    <a:pt x="2545255" y="335778"/>
                    <a:pt x="2534941" y="340050"/>
                    <a:pt x="2524188" y="340050"/>
                  </a:cubicBezTo>
                  <a:lnTo>
                    <a:pt x="40546" y="340050"/>
                  </a:lnTo>
                  <a:cubicBezTo>
                    <a:pt x="29793" y="340050"/>
                    <a:pt x="19480" y="335778"/>
                    <a:pt x="11876" y="328174"/>
                  </a:cubicBezTo>
                  <a:cubicBezTo>
                    <a:pt x="4272" y="320570"/>
                    <a:pt x="0" y="310257"/>
                    <a:pt x="0" y="299504"/>
                  </a:cubicBezTo>
                  <a:lnTo>
                    <a:pt x="0" y="40546"/>
                  </a:lnTo>
                  <a:cubicBezTo>
                    <a:pt x="0" y="29793"/>
                    <a:pt x="4272" y="19480"/>
                    <a:pt x="11876" y="11876"/>
                  </a:cubicBezTo>
                  <a:cubicBezTo>
                    <a:pt x="19480" y="4272"/>
                    <a:pt x="29793" y="0"/>
                    <a:pt x="40546" y="0"/>
                  </a:cubicBezTo>
                  <a:close/>
                </a:path>
              </a:pathLst>
            </a:custGeom>
            <a:solidFill>
              <a:srgbClr val="FF385C"/>
            </a:solidFill>
          </p:spPr>
        </p:sp>
        <p:sp>
          <p:nvSpPr>
            <p:cNvPr name="TextBox 5" id="5"/>
            <p:cNvSpPr txBox="true"/>
            <p:nvPr/>
          </p:nvSpPr>
          <p:spPr>
            <a:xfrm>
              <a:off x="0" y="38100"/>
              <a:ext cx="2564734" cy="301950"/>
            </a:xfrm>
            <a:prstGeom prst="rect">
              <a:avLst/>
            </a:prstGeom>
          </p:spPr>
          <p:txBody>
            <a:bodyPr anchor="ctr" rtlCol="false" tIns="50800" lIns="50800" bIns="50800" rIns="50800"/>
            <a:lstStyle/>
            <a:p>
              <a:pPr algn="ctr">
                <a:lnSpc>
                  <a:spcPts val="2500"/>
                </a:lnSpc>
              </a:pPr>
            </a:p>
          </p:txBody>
        </p:sp>
      </p:grpSp>
      <p:sp>
        <p:nvSpPr>
          <p:cNvPr name="Freeform 6" id="6"/>
          <p:cNvSpPr/>
          <p:nvPr/>
        </p:nvSpPr>
        <p:spPr>
          <a:xfrm flipH="false" flipV="false" rot="2634648">
            <a:off x="1729707" y="3585556"/>
            <a:ext cx="2800230" cy="2212182"/>
          </a:xfrm>
          <a:custGeom>
            <a:avLst/>
            <a:gdLst/>
            <a:ahLst/>
            <a:cxnLst/>
            <a:rect r="r" b="b" t="t" l="l"/>
            <a:pathLst>
              <a:path h="2212182" w="2800230">
                <a:moveTo>
                  <a:pt x="0" y="0"/>
                </a:moveTo>
                <a:lnTo>
                  <a:pt x="2800230" y="0"/>
                </a:lnTo>
                <a:lnTo>
                  <a:pt x="2800230" y="2212182"/>
                </a:lnTo>
                <a:lnTo>
                  <a:pt x="0" y="2212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 id="7"/>
          <p:cNvSpPr txBox="true"/>
          <p:nvPr/>
        </p:nvSpPr>
        <p:spPr>
          <a:xfrm rot="0">
            <a:off x="1314872" y="1542153"/>
            <a:ext cx="9097039" cy="645160"/>
          </a:xfrm>
          <a:prstGeom prst="rect">
            <a:avLst/>
          </a:prstGeom>
        </p:spPr>
        <p:txBody>
          <a:bodyPr anchor="t" rtlCol="false" tIns="0" lIns="0" bIns="0" rIns="0">
            <a:spAutoFit/>
          </a:bodyPr>
          <a:lstStyle/>
          <a:p>
            <a:pPr algn="l">
              <a:lnSpc>
                <a:spcPts val="4730"/>
              </a:lnSpc>
            </a:pPr>
            <a:r>
              <a:rPr lang="en-US" sz="4300" b="true">
                <a:solidFill>
                  <a:srgbClr val="FFFFFF"/>
                </a:solidFill>
                <a:latin typeface="Poppins Bold"/>
                <a:ea typeface="Poppins Bold"/>
                <a:cs typeface="Poppins Bold"/>
                <a:sym typeface="Poppins Bold"/>
              </a:rPr>
              <a:t>Dropping Unrelevant Columns</a:t>
            </a:r>
          </a:p>
        </p:txBody>
      </p:sp>
      <p:sp>
        <p:nvSpPr>
          <p:cNvPr name="Freeform 8" id="8"/>
          <p:cNvSpPr/>
          <p:nvPr/>
        </p:nvSpPr>
        <p:spPr>
          <a:xfrm flipH="false" flipV="false" rot="-9565721">
            <a:off x="7848660" y="3288048"/>
            <a:ext cx="2800230" cy="2212182"/>
          </a:xfrm>
          <a:custGeom>
            <a:avLst/>
            <a:gdLst/>
            <a:ahLst/>
            <a:cxnLst/>
            <a:rect r="r" b="b" t="t" l="l"/>
            <a:pathLst>
              <a:path h="2212182" w="2800230">
                <a:moveTo>
                  <a:pt x="0" y="0"/>
                </a:moveTo>
                <a:lnTo>
                  <a:pt x="2800230" y="0"/>
                </a:lnTo>
                <a:lnTo>
                  <a:pt x="2800230" y="2212181"/>
                </a:lnTo>
                <a:lnTo>
                  <a:pt x="0" y="22121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1257722" y="6545255"/>
            <a:ext cx="15772556" cy="1428750"/>
          </a:xfrm>
          <a:prstGeom prst="rect">
            <a:avLst/>
          </a:prstGeom>
        </p:spPr>
        <p:txBody>
          <a:bodyPr anchor="t" rtlCol="false" tIns="0" lIns="0" bIns="0" rIns="0">
            <a:spAutoFit/>
          </a:bodyPr>
          <a:lstStyle/>
          <a:p>
            <a:pPr algn="ctr">
              <a:lnSpc>
                <a:spcPts val="2802"/>
              </a:lnSpc>
            </a:pPr>
            <a:r>
              <a:rPr lang="en-US" sz="2335">
                <a:solidFill>
                  <a:srgbClr val="000000"/>
                </a:solidFill>
                <a:latin typeface="Poppins"/>
                <a:ea typeface="Poppins"/>
                <a:cs typeface="Poppins"/>
                <a:sym typeface="Poppins"/>
              </a:rPr>
              <a:t>Menghapus kolom id, host_id, dan host_name karena ketiganya tidak memberikan kontribusi langsung terhadap analisis harga, ulasan, atau performa listing. Kolom-kolom ini hanya berfungsi sebagai identifikasi unik.</a:t>
            </a:r>
          </a:p>
          <a:p>
            <a:pPr algn="ctr">
              <a:lnSpc>
                <a:spcPts val="2802"/>
              </a:lnSpc>
            </a:pPr>
          </a:p>
        </p:txBody>
      </p:sp>
      <p:sp>
        <p:nvSpPr>
          <p:cNvPr name="Freeform 10" id="10"/>
          <p:cNvSpPr/>
          <p:nvPr/>
        </p:nvSpPr>
        <p:spPr>
          <a:xfrm flipH="true" flipV="true" rot="-10555359">
            <a:off x="13496850" y="3551876"/>
            <a:ext cx="3671070" cy="1798824"/>
          </a:xfrm>
          <a:custGeom>
            <a:avLst/>
            <a:gdLst/>
            <a:ahLst/>
            <a:cxnLst/>
            <a:rect r="r" b="b" t="t" l="l"/>
            <a:pathLst>
              <a:path h="1798824" w="3671070">
                <a:moveTo>
                  <a:pt x="3671070" y="1798825"/>
                </a:moveTo>
                <a:lnTo>
                  <a:pt x="0" y="1798825"/>
                </a:lnTo>
                <a:lnTo>
                  <a:pt x="0" y="0"/>
                </a:lnTo>
                <a:lnTo>
                  <a:pt x="3671070" y="0"/>
                </a:lnTo>
                <a:lnTo>
                  <a:pt x="3671070" y="1798825"/>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179428" y="4210079"/>
            <a:ext cx="3900789" cy="934563"/>
          </a:xfrm>
          <a:prstGeom prst="rect">
            <a:avLst/>
          </a:prstGeom>
        </p:spPr>
        <p:txBody>
          <a:bodyPr anchor="t" rtlCol="false" tIns="0" lIns="0" bIns="0" rIns="0">
            <a:spAutoFit/>
          </a:bodyPr>
          <a:lstStyle/>
          <a:p>
            <a:pPr algn="ctr">
              <a:lnSpc>
                <a:spcPts val="3600"/>
              </a:lnSpc>
            </a:pPr>
            <a:r>
              <a:rPr lang="en-US" sz="3000" b="true">
                <a:solidFill>
                  <a:srgbClr val="000000"/>
                </a:solidFill>
                <a:latin typeface="Poppins Semi-Bold"/>
                <a:ea typeface="Poppins Semi-Bold"/>
                <a:cs typeface="Poppins Semi-Bold"/>
                <a:sym typeface="Poppins Semi-Bold"/>
              </a:rPr>
              <a:t>'id'</a:t>
            </a:r>
          </a:p>
          <a:p>
            <a:pPr algn="ctr">
              <a:lnSpc>
                <a:spcPts val="3600"/>
              </a:lnSpc>
            </a:pPr>
          </a:p>
        </p:txBody>
      </p:sp>
      <p:sp>
        <p:nvSpPr>
          <p:cNvPr name="TextBox 12" id="12"/>
          <p:cNvSpPr txBox="true"/>
          <p:nvPr/>
        </p:nvSpPr>
        <p:spPr>
          <a:xfrm rot="0">
            <a:off x="7193605" y="4210079"/>
            <a:ext cx="3900789" cy="481569"/>
          </a:xfrm>
          <a:prstGeom prst="rect">
            <a:avLst/>
          </a:prstGeom>
        </p:spPr>
        <p:txBody>
          <a:bodyPr anchor="t" rtlCol="false" tIns="0" lIns="0" bIns="0" rIns="0">
            <a:spAutoFit/>
          </a:bodyPr>
          <a:lstStyle/>
          <a:p>
            <a:pPr algn="ctr">
              <a:lnSpc>
                <a:spcPts val="3600"/>
              </a:lnSpc>
            </a:pPr>
            <a:r>
              <a:rPr lang="en-US" b="true" sz="3000">
                <a:solidFill>
                  <a:srgbClr val="000000"/>
                </a:solidFill>
                <a:latin typeface="Poppins Semi-Bold"/>
                <a:ea typeface="Poppins Semi-Bold"/>
                <a:cs typeface="Poppins Semi-Bold"/>
                <a:sym typeface="Poppins Semi-Bold"/>
              </a:rPr>
              <a:t>'host_id'</a:t>
            </a:r>
          </a:p>
        </p:txBody>
      </p:sp>
      <p:sp>
        <p:nvSpPr>
          <p:cNvPr name="TextBox 13" id="13"/>
          <p:cNvSpPr txBox="true"/>
          <p:nvPr/>
        </p:nvSpPr>
        <p:spPr>
          <a:xfrm rot="0">
            <a:off x="13208945" y="4210079"/>
            <a:ext cx="3900789" cy="934563"/>
          </a:xfrm>
          <a:prstGeom prst="rect">
            <a:avLst/>
          </a:prstGeom>
        </p:spPr>
        <p:txBody>
          <a:bodyPr anchor="t" rtlCol="false" tIns="0" lIns="0" bIns="0" rIns="0">
            <a:spAutoFit/>
          </a:bodyPr>
          <a:lstStyle/>
          <a:p>
            <a:pPr algn="ctr">
              <a:lnSpc>
                <a:spcPts val="3600"/>
              </a:lnSpc>
            </a:pPr>
            <a:r>
              <a:rPr lang="en-US" sz="3000" b="true">
                <a:solidFill>
                  <a:srgbClr val="000000"/>
                </a:solidFill>
                <a:latin typeface="Poppins Semi-Bold"/>
                <a:ea typeface="Poppins Semi-Bold"/>
                <a:cs typeface="Poppins Semi-Bold"/>
                <a:sym typeface="Poppins Semi-Bold"/>
              </a:rPr>
              <a:t>'host_name'</a:t>
            </a:r>
          </a:p>
          <a:p>
            <a:pPr algn="ctr">
              <a:lnSpc>
                <a:spcPts val="3600"/>
              </a:lnSpc>
            </a:pPr>
          </a:p>
        </p:txBody>
      </p:sp>
      <p:sp>
        <p:nvSpPr>
          <p:cNvPr name="Freeform 14" id="14"/>
          <p:cNvSpPr/>
          <p:nvPr/>
        </p:nvSpPr>
        <p:spPr>
          <a:xfrm flipH="false" flipV="false" rot="-6408903">
            <a:off x="11874747" y="-4823444"/>
            <a:ext cx="10311063" cy="8145740"/>
          </a:xfrm>
          <a:custGeom>
            <a:avLst/>
            <a:gdLst/>
            <a:ahLst/>
            <a:cxnLst/>
            <a:rect r="r" b="b" t="t" l="l"/>
            <a:pathLst>
              <a:path h="8145740" w="10311063">
                <a:moveTo>
                  <a:pt x="0" y="0"/>
                </a:moveTo>
                <a:lnTo>
                  <a:pt x="10311063" y="0"/>
                </a:lnTo>
                <a:lnTo>
                  <a:pt x="10311063" y="8145740"/>
                </a:lnTo>
                <a:lnTo>
                  <a:pt x="0" y="81457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5" id="15"/>
          <p:cNvSpPr/>
          <p:nvPr/>
        </p:nvSpPr>
        <p:spPr>
          <a:xfrm flipH="true" flipV="true" rot="-8507222">
            <a:off x="-4118382" y="7280670"/>
            <a:ext cx="9329683" cy="4571545"/>
          </a:xfrm>
          <a:custGeom>
            <a:avLst/>
            <a:gdLst/>
            <a:ahLst/>
            <a:cxnLst/>
            <a:rect r="r" b="b" t="t" l="l"/>
            <a:pathLst>
              <a:path h="4571545" w="9329683">
                <a:moveTo>
                  <a:pt x="9329683" y="4571545"/>
                </a:moveTo>
                <a:lnTo>
                  <a:pt x="0" y="4571545"/>
                </a:lnTo>
                <a:lnTo>
                  <a:pt x="0" y="0"/>
                </a:lnTo>
                <a:lnTo>
                  <a:pt x="9329683" y="0"/>
                </a:lnTo>
                <a:lnTo>
                  <a:pt x="9329683" y="4571545"/>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8242"/>
            <a:ext cx="20114961" cy="12879130"/>
          </a:xfrm>
          <a:custGeom>
            <a:avLst/>
            <a:gdLst/>
            <a:ahLst/>
            <a:cxnLst/>
            <a:rect r="r" b="b" t="t" l="l"/>
            <a:pathLst>
              <a:path h="12879130" w="20114961">
                <a:moveTo>
                  <a:pt x="0" y="0"/>
                </a:moveTo>
                <a:lnTo>
                  <a:pt x="20114961" y="0"/>
                </a:lnTo>
                <a:lnTo>
                  <a:pt x="20114961" y="12879130"/>
                </a:lnTo>
                <a:lnTo>
                  <a:pt x="0" y="12879130"/>
                </a:lnTo>
                <a:lnTo>
                  <a:pt x="0" y="0"/>
                </a:lnTo>
                <a:close/>
              </a:path>
            </a:pathLst>
          </a:custGeom>
          <a:blipFill>
            <a:blip r:embed="rId2"/>
            <a:stretch>
              <a:fillRect l="0" t="-28091" r="0" b="-28091"/>
            </a:stretch>
          </a:blipFill>
        </p:spPr>
      </p:sp>
      <p:sp>
        <p:nvSpPr>
          <p:cNvPr name="Freeform 3" id="3"/>
          <p:cNvSpPr/>
          <p:nvPr/>
        </p:nvSpPr>
        <p:spPr>
          <a:xfrm flipH="false" flipV="false" rot="0">
            <a:off x="10861451" y="3158311"/>
            <a:ext cx="6771902" cy="5341979"/>
          </a:xfrm>
          <a:custGeom>
            <a:avLst/>
            <a:gdLst/>
            <a:ahLst/>
            <a:cxnLst/>
            <a:rect r="r" b="b" t="t" l="l"/>
            <a:pathLst>
              <a:path h="5341979" w="6771902">
                <a:moveTo>
                  <a:pt x="0" y="0"/>
                </a:moveTo>
                <a:lnTo>
                  <a:pt x="6771902" y="0"/>
                </a:lnTo>
                <a:lnTo>
                  <a:pt x="6771902" y="5341978"/>
                </a:lnTo>
                <a:lnTo>
                  <a:pt x="0" y="5341978"/>
                </a:lnTo>
                <a:lnTo>
                  <a:pt x="0" y="0"/>
                </a:lnTo>
                <a:close/>
              </a:path>
            </a:pathLst>
          </a:custGeom>
          <a:blipFill>
            <a:blip r:embed="rId3"/>
            <a:stretch>
              <a:fillRect l="0" t="0" r="0" b="0"/>
            </a:stretch>
          </a:blipFill>
        </p:spPr>
      </p:sp>
      <p:grpSp>
        <p:nvGrpSpPr>
          <p:cNvPr name="Group 4" id="4"/>
          <p:cNvGrpSpPr/>
          <p:nvPr/>
        </p:nvGrpSpPr>
        <p:grpSpPr>
          <a:xfrm rot="0">
            <a:off x="4830963" y="1028700"/>
            <a:ext cx="9737975" cy="1291127"/>
            <a:chOff x="0" y="0"/>
            <a:chExt cx="2564734" cy="340050"/>
          </a:xfrm>
        </p:grpSpPr>
        <p:sp>
          <p:nvSpPr>
            <p:cNvPr name="Freeform 5" id="5"/>
            <p:cNvSpPr/>
            <p:nvPr/>
          </p:nvSpPr>
          <p:spPr>
            <a:xfrm flipH="false" flipV="false" rot="0">
              <a:off x="0" y="0"/>
              <a:ext cx="2564734" cy="340050"/>
            </a:xfrm>
            <a:custGeom>
              <a:avLst/>
              <a:gdLst/>
              <a:ahLst/>
              <a:cxnLst/>
              <a:rect r="r" b="b" t="t" l="l"/>
              <a:pathLst>
                <a:path h="340050" w="2564734">
                  <a:moveTo>
                    <a:pt x="40546" y="0"/>
                  </a:moveTo>
                  <a:lnTo>
                    <a:pt x="2524188" y="0"/>
                  </a:lnTo>
                  <a:cubicBezTo>
                    <a:pt x="2534941" y="0"/>
                    <a:pt x="2545255" y="4272"/>
                    <a:pt x="2552859" y="11876"/>
                  </a:cubicBezTo>
                  <a:cubicBezTo>
                    <a:pt x="2560462" y="19480"/>
                    <a:pt x="2564734" y="29793"/>
                    <a:pt x="2564734" y="40546"/>
                  </a:cubicBezTo>
                  <a:lnTo>
                    <a:pt x="2564734" y="299504"/>
                  </a:lnTo>
                  <a:cubicBezTo>
                    <a:pt x="2564734" y="310257"/>
                    <a:pt x="2560462" y="320570"/>
                    <a:pt x="2552859" y="328174"/>
                  </a:cubicBezTo>
                  <a:cubicBezTo>
                    <a:pt x="2545255" y="335778"/>
                    <a:pt x="2534941" y="340050"/>
                    <a:pt x="2524188" y="340050"/>
                  </a:cubicBezTo>
                  <a:lnTo>
                    <a:pt x="40546" y="340050"/>
                  </a:lnTo>
                  <a:cubicBezTo>
                    <a:pt x="29793" y="340050"/>
                    <a:pt x="19480" y="335778"/>
                    <a:pt x="11876" y="328174"/>
                  </a:cubicBezTo>
                  <a:cubicBezTo>
                    <a:pt x="4272" y="320570"/>
                    <a:pt x="0" y="310257"/>
                    <a:pt x="0" y="299504"/>
                  </a:cubicBezTo>
                  <a:lnTo>
                    <a:pt x="0" y="40546"/>
                  </a:lnTo>
                  <a:cubicBezTo>
                    <a:pt x="0" y="29793"/>
                    <a:pt x="4272" y="19480"/>
                    <a:pt x="11876" y="11876"/>
                  </a:cubicBezTo>
                  <a:cubicBezTo>
                    <a:pt x="19480" y="4272"/>
                    <a:pt x="29793" y="0"/>
                    <a:pt x="40546" y="0"/>
                  </a:cubicBezTo>
                  <a:close/>
                </a:path>
              </a:pathLst>
            </a:custGeom>
            <a:solidFill>
              <a:srgbClr val="FF385C"/>
            </a:solidFill>
          </p:spPr>
        </p:sp>
        <p:sp>
          <p:nvSpPr>
            <p:cNvPr name="TextBox 6" id="6"/>
            <p:cNvSpPr txBox="true"/>
            <p:nvPr/>
          </p:nvSpPr>
          <p:spPr>
            <a:xfrm>
              <a:off x="0" y="38100"/>
              <a:ext cx="2564734" cy="301950"/>
            </a:xfrm>
            <a:prstGeom prst="rect">
              <a:avLst/>
            </a:prstGeom>
          </p:spPr>
          <p:txBody>
            <a:bodyPr anchor="ctr" rtlCol="false" tIns="50800" lIns="50800" bIns="50800" rIns="50800"/>
            <a:lstStyle/>
            <a:p>
              <a:pPr algn="ctr">
                <a:lnSpc>
                  <a:spcPts val="2500"/>
                </a:lnSpc>
              </a:pPr>
            </a:p>
          </p:txBody>
        </p:sp>
      </p:grpSp>
      <p:sp>
        <p:nvSpPr>
          <p:cNvPr name="TextBox 7" id="7"/>
          <p:cNvSpPr txBox="true"/>
          <p:nvPr/>
        </p:nvSpPr>
        <p:spPr>
          <a:xfrm rot="0">
            <a:off x="7504022" y="1339036"/>
            <a:ext cx="4391857" cy="685800"/>
          </a:xfrm>
          <a:prstGeom prst="rect">
            <a:avLst/>
          </a:prstGeom>
        </p:spPr>
        <p:txBody>
          <a:bodyPr anchor="t" rtlCol="false" tIns="0" lIns="0" bIns="0" rIns="0">
            <a:spAutoFit/>
          </a:bodyPr>
          <a:lstStyle/>
          <a:p>
            <a:pPr algn="l">
              <a:lnSpc>
                <a:spcPts val="4950"/>
              </a:lnSpc>
            </a:pPr>
            <a:r>
              <a:rPr lang="en-US" sz="4500" b="true">
                <a:solidFill>
                  <a:srgbClr val="FFFFFF"/>
                </a:solidFill>
                <a:latin typeface="Poppins Semi-Bold"/>
                <a:ea typeface="Poppins Semi-Bold"/>
                <a:cs typeface="Poppins Semi-Bold"/>
                <a:sym typeface="Poppins Semi-Bold"/>
              </a:rPr>
              <a:t>Missing Values</a:t>
            </a:r>
          </a:p>
        </p:txBody>
      </p:sp>
      <p:sp>
        <p:nvSpPr>
          <p:cNvPr name="TextBox 8" id="8"/>
          <p:cNvSpPr txBox="true"/>
          <p:nvPr/>
        </p:nvSpPr>
        <p:spPr>
          <a:xfrm rot="0">
            <a:off x="532772" y="4064183"/>
            <a:ext cx="9571301" cy="571500"/>
          </a:xfrm>
          <a:prstGeom prst="rect">
            <a:avLst/>
          </a:prstGeom>
        </p:spPr>
        <p:txBody>
          <a:bodyPr anchor="t" rtlCol="false" tIns="0" lIns="0" bIns="0" rIns="0">
            <a:spAutoFit/>
          </a:bodyPr>
          <a:lstStyle/>
          <a:p>
            <a:pPr algn="just">
              <a:lnSpc>
                <a:spcPts val="2202"/>
              </a:lnSpc>
            </a:pPr>
            <a:r>
              <a:rPr lang="en-US" sz="1835">
                <a:solidFill>
                  <a:srgbClr val="000000"/>
                </a:solidFill>
                <a:latin typeface="Poppins"/>
                <a:ea typeface="Poppins"/>
                <a:cs typeface="Poppins"/>
                <a:sym typeface="Poppins"/>
              </a:rPr>
              <a:t>Terdapat satu data kosong pada kolom name, yang telah diisi dengan "No Name". Setelah diisi, tidak ada lagi missing values pada kolom ini.</a:t>
            </a:r>
          </a:p>
        </p:txBody>
      </p:sp>
      <p:sp>
        <p:nvSpPr>
          <p:cNvPr name="TextBox 9" id="9"/>
          <p:cNvSpPr txBox="true"/>
          <p:nvPr/>
        </p:nvSpPr>
        <p:spPr>
          <a:xfrm rot="0">
            <a:off x="-1168067" y="5151030"/>
            <a:ext cx="9224642" cy="695325"/>
          </a:xfrm>
          <a:prstGeom prst="rect">
            <a:avLst/>
          </a:prstGeom>
        </p:spPr>
        <p:txBody>
          <a:bodyPr anchor="t" rtlCol="false" tIns="0" lIns="0" bIns="0" rIns="0">
            <a:spAutoFit/>
          </a:bodyPr>
          <a:lstStyle/>
          <a:p>
            <a:pPr algn="ctr">
              <a:lnSpc>
                <a:spcPts val="2760"/>
              </a:lnSpc>
            </a:pPr>
            <a:r>
              <a:rPr lang="en-US" sz="2300" b="true">
                <a:solidFill>
                  <a:srgbClr val="000000"/>
                </a:solidFill>
                <a:latin typeface="Poppins Semi-Bold"/>
                <a:ea typeface="Poppins Semi-Bold"/>
                <a:cs typeface="Poppins Semi-Bold"/>
                <a:sym typeface="Poppins Semi-Bold"/>
              </a:rPr>
              <a:t>'last_review' dan 'reviews_per_month'</a:t>
            </a:r>
          </a:p>
          <a:p>
            <a:pPr algn="ctr">
              <a:lnSpc>
                <a:spcPts val="2760"/>
              </a:lnSpc>
            </a:pPr>
          </a:p>
        </p:txBody>
      </p:sp>
      <p:sp>
        <p:nvSpPr>
          <p:cNvPr name="TextBox 10" id="10"/>
          <p:cNvSpPr txBox="true"/>
          <p:nvPr/>
        </p:nvSpPr>
        <p:spPr>
          <a:xfrm rot="0">
            <a:off x="-921695" y="3321233"/>
            <a:ext cx="3900789" cy="695325"/>
          </a:xfrm>
          <a:prstGeom prst="rect">
            <a:avLst/>
          </a:prstGeom>
        </p:spPr>
        <p:txBody>
          <a:bodyPr anchor="t" rtlCol="false" tIns="0" lIns="0" bIns="0" rIns="0">
            <a:spAutoFit/>
          </a:bodyPr>
          <a:lstStyle/>
          <a:p>
            <a:pPr algn="ctr">
              <a:lnSpc>
                <a:spcPts val="2760"/>
              </a:lnSpc>
            </a:pPr>
            <a:r>
              <a:rPr lang="en-US" sz="2300" b="true">
                <a:solidFill>
                  <a:srgbClr val="000000"/>
                </a:solidFill>
                <a:latin typeface="Poppins Semi-Bold"/>
                <a:ea typeface="Poppins Semi-Bold"/>
                <a:cs typeface="Poppins Semi-Bold"/>
                <a:sym typeface="Poppins Semi-Bold"/>
              </a:rPr>
              <a:t>'name'</a:t>
            </a:r>
          </a:p>
          <a:p>
            <a:pPr algn="ctr">
              <a:lnSpc>
                <a:spcPts val="2760"/>
              </a:lnSpc>
            </a:pPr>
          </a:p>
        </p:txBody>
      </p:sp>
      <p:sp>
        <p:nvSpPr>
          <p:cNvPr name="TextBox 11" id="11"/>
          <p:cNvSpPr txBox="true"/>
          <p:nvPr/>
        </p:nvSpPr>
        <p:spPr>
          <a:xfrm rot="0">
            <a:off x="532772" y="5810250"/>
            <a:ext cx="9571301" cy="1123950"/>
          </a:xfrm>
          <a:prstGeom prst="rect">
            <a:avLst/>
          </a:prstGeom>
        </p:spPr>
        <p:txBody>
          <a:bodyPr anchor="t" rtlCol="false" tIns="0" lIns="0" bIns="0" rIns="0">
            <a:spAutoFit/>
          </a:bodyPr>
          <a:lstStyle/>
          <a:p>
            <a:pPr algn="just">
              <a:lnSpc>
                <a:spcPts val="2202"/>
              </a:lnSpc>
            </a:pPr>
            <a:r>
              <a:rPr lang="en-US" sz="1835">
                <a:solidFill>
                  <a:srgbClr val="000000"/>
                </a:solidFill>
                <a:latin typeface="Poppins"/>
                <a:ea typeface="Poppins"/>
                <a:cs typeface="Poppins"/>
                <a:sym typeface="Poppins"/>
              </a:rPr>
              <a:t>Sebanyak 5.790 atau sekitar 36% data kosong ditemukan di kolom last_review dan reviews_per_month. Data ini  berasal dari listing yang belum menerima ulasan (number_of_reviews = 0). Oleh karena itu, wajar jika kedua kolom ini kosong.</a:t>
            </a:r>
          </a:p>
        </p:txBody>
      </p:sp>
      <p:sp>
        <p:nvSpPr>
          <p:cNvPr name="TextBox 12" id="12"/>
          <p:cNvSpPr txBox="true"/>
          <p:nvPr/>
        </p:nvSpPr>
        <p:spPr>
          <a:xfrm rot="0">
            <a:off x="532772" y="7252514"/>
            <a:ext cx="9956431" cy="1123950"/>
          </a:xfrm>
          <a:prstGeom prst="rect">
            <a:avLst/>
          </a:prstGeom>
        </p:spPr>
        <p:txBody>
          <a:bodyPr anchor="t" rtlCol="false" tIns="0" lIns="0" bIns="0" rIns="0">
            <a:spAutoFit/>
          </a:bodyPr>
          <a:lstStyle/>
          <a:p>
            <a:pPr algn="just">
              <a:lnSpc>
                <a:spcPts val="2202"/>
              </a:lnSpc>
            </a:pPr>
            <a:r>
              <a:rPr lang="en-US" sz="1835">
                <a:solidFill>
                  <a:srgbClr val="000000"/>
                </a:solidFill>
                <a:latin typeface="Poppins"/>
                <a:ea typeface="Poppins"/>
                <a:cs typeface="Poppins"/>
                <a:sym typeface="Poppins"/>
              </a:rPr>
              <a:t>Penanganan:</a:t>
            </a:r>
          </a:p>
          <a:p>
            <a:pPr algn="just" marL="396294" indent="-198147" lvl="1">
              <a:lnSpc>
                <a:spcPts val="2202"/>
              </a:lnSpc>
              <a:buFont typeface="Arial"/>
              <a:buChar char="•"/>
            </a:pPr>
            <a:r>
              <a:rPr lang="en-US" sz="1835">
                <a:solidFill>
                  <a:srgbClr val="000000"/>
                </a:solidFill>
                <a:latin typeface="Poppins"/>
                <a:ea typeface="Poppins"/>
                <a:cs typeface="Poppins"/>
                <a:sym typeface="Poppins"/>
              </a:rPr>
              <a:t>last_review: Diisi dengan tanggal "2000-01-01".</a:t>
            </a:r>
          </a:p>
          <a:p>
            <a:pPr algn="just" marL="396294" indent="-198147" lvl="1">
              <a:lnSpc>
                <a:spcPts val="2202"/>
              </a:lnSpc>
              <a:buFont typeface="Arial"/>
              <a:buChar char="•"/>
            </a:pPr>
            <a:r>
              <a:rPr lang="en-US" sz="1835">
                <a:solidFill>
                  <a:srgbClr val="000000"/>
                </a:solidFill>
                <a:latin typeface="Poppins"/>
                <a:ea typeface="Poppins"/>
                <a:cs typeface="Poppins"/>
                <a:sym typeface="Poppins"/>
              </a:rPr>
              <a:t>reviews_per_month: Diisi dengan nilai 0.</a:t>
            </a:r>
          </a:p>
          <a:p>
            <a:pPr algn="just">
              <a:lnSpc>
                <a:spcPts val="2202"/>
              </a:lnSpc>
            </a:pPr>
          </a:p>
        </p:txBody>
      </p:sp>
      <p:sp>
        <p:nvSpPr>
          <p:cNvPr name="Freeform 13" id="13"/>
          <p:cNvSpPr/>
          <p:nvPr/>
        </p:nvSpPr>
        <p:spPr>
          <a:xfrm flipH="false" flipV="false" rot="2700000">
            <a:off x="-1385111" y="8668428"/>
            <a:ext cx="4742652" cy="3746695"/>
          </a:xfrm>
          <a:custGeom>
            <a:avLst/>
            <a:gdLst/>
            <a:ahLst/>
            <a:cxnLst/>
            <a:rect r="r" b="b" t="t" l="l"/>
            <a:pathLst>
              <a:path h="3746695" w="4742652">
                <a:moveTo>
                  <a:pt x="0" y="0"/>
                </a:moveTo>
                <a:lnTo>
                  <a:pt x="4742651" y="0"/>
                </a:lnTo>
                <a:lnTo>
                  <a:pt x="4742651" y="3746695"/>
                </a:lnTo>
                <a:lnTo>
                  <a:pt x="0" y="37466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8242"/>
            <a:ext cx="20114961" cy="12879130"/>
          </a:xfrm>
          <a:custGeom>
            <a:avLst/>
            <a:gdLst/>
            <a:ahLst/>
            <a:cxnLst/>
            <a:rect r="r" b="b" t="t" l="l"/>
            <a:pathLst>
              <a:path h="12879130" w="20114961">
                <a:moveTo>
                  <a:pt x="0" y="0"/>
                </a:moveTo>
                <a:lnTo>
                  <a:pt x="20114961" y="0"/>
                </a:lnTo>
                <a:lnTo>
                  <a:pt x="20114961" y="12879130"/>
                </a:lnTo>
                <a:lnTo>
                  <a:pt x="0" y="12879130"/>
                </a:lnTo>
                <a:lnTo>
                  <a:pt x="0" y="0"/>
                </a:lnTo>
                <a:close/>
              </a:path>
            </a:pathLst>
          </a:custGeom>
          <a:blipFill>
            <a:blip r:embed="rId2"/>
            <a:stretch>
              <a:fillRect l="0" t="-28091" r="0" b="-28091"/>
            </a:stretch>
          </a:blipFill>
        </p:spPr>
      </p:sp>
      <p:sp>
        <p:nvSpPr>
          <p:cNvPr name="Freeform 3" id="3"/>
          <p:cNvSpPr/>
          <p:nvPr/>
        </p:nvSpPr>
        <p:spPr>
          <a:xfrm flipH="false" flipV="false" rot="0">
            <a:off x="890004" y="3233420"/>
            <a:ext cx="10169032" cy="5034712"/>
          </a:xfrm>
          <a:custGeom>
            <a:avLst/>
            <a:gdLst/>
            <a:ahLst/>
            <a:cxnLst/>
            <a:rect r="r" b="b" t="t" l="l"/>
            <a:pathLst>
              <a:path h="5034712" w="10169032">
                <a:moveTo>
                  <a:pt x="0" y="0"/>
                </a:moveTo>
                <a:lnTo>
                  <a:pt x="10169033" y="0"/>
                </a:lnTo>
                <a:lnTo>
                  <a:pt x="10169033" y="5034712"/>
                </a:lnTo>
                <a:lnTo>
                  <a:pt x="0" y="5034712"/>
                </a:lnTo>
                <a:lnTo>
                  <a:pt x="0" y="0"/>
                </a:lnTo>
                <a:close/>
              </a:path>
            </a:pathLst>
          </a:custGeom>
          <a:blipFill>
            <a:blip r:embed="rId3"/>
            <a:stretch>
              <a:fillRect l="0" t="0" r="0" b="0"/>
            </a:stretch>
          </a:blipFill>
        </p:spPr>
      </p:sp>
      <p:sp>
        <p:nvSpPr>
          <p:cNvPr name="TextBox 4" id="4"/>
          <p:cNvSpPr txBox="true"/>
          <p:nvPr/>
        </p:nvSpPr>
        <p:spPr>
          <a:xfrm rot="0">
            <a:off x="11267405" y="2738120"/>
            <a:ext cx="6461478" cy="6429375"/>
          </a:xfrm>
          <a:prstGeom prst="rect">
            <a:avLst/>
          </a:prstGeom>
        </p:spPr>
        <p:txBody>
          <a:bodyPr anchor="t" rtlCol="false" tIns="0" lIns="0" bIns="0" rIns="0">
            <a:spAutoFit/>
          </a:bodyPr>
          <a:lstStyle/>
          <a:p>
            <a:pPr algn="just" marL="431801" indent="-215900" lvl="1">
              <a:lnSpc>
                <a:spcPts val="2400"/>
              </a:lnSpc>
              <a:buFont typeface="Arial"/>
              <a:buChar char="•"/>
            </a:pPr>
            <a:r>
              <a:rPr lang="en-US" sz="2000">
                <a:solidFill>
                  <a:srgbClr val="000000"/>
                </a:solidFill>
                <a:latin typeface="Poppins"/>
                <a:ea typeface="Poppins"/>
                <a:cs typeface="Poppins"/>
                <a:sym typeface="Poppins"/>
              </a:rPr>
              <a:t>Outliers tidak dihapus karena outliers tersebut bersifat natural</a:t>
            </a:r>
          </a:p>
          <a:p>
            <a:pPr algn="just">
              <a:lnSpc>
                <a:spcPts val="2400"/>
              </a:lnSpc>
            </a:pPr>
          </a:p>
          <a:p>
            <a:pPr algn="just" marL="431801" indent="-215900" lvl="1">
              <a:lnSpc>
                <a:spcPts val="2400"/>
              </a:lnSpc>
              <a:buFont typeface="Arial"/>
              <a:buChar char="•"/>
            </a:pPr>
            <a:r>
              <a:rPr lang="en-US" sz="2000">
                <a:solidFill>
                  <a:srgbClr val="000000"/>
                </a:solidFill>
                <a:latin typeface="Poppins"/>
                <a:ea typeface="Poppins"/>
                <a:cs typeface="Poppins"/>
                <a:sym typeface="Poppins"/>
              </a:rPr>
              <a:t>Batas atas awal (4.722,5 baht) dianggap terlalu rendah dan tidak mencerminkan harga pasar yang sebenarnya.</a:t>
            </a:r>
          </a:p>
          <a:p>
            <a:pPr algn="just">
              <a:lnSpc>
                <a:spcPts val="2400"/>
              </a:lnSpc>
            </a:pPr>
          </a:p>
          <a:p>
            <a:pPr algn="just" marL="431801" indent="-215900" lvl="1">
              <a:lnSpc>
                <a:spcPts val="2400"/>
              </a:lnSpc>
              <a:buFont typeface="Arial"/>
              <a:buChar char="•"/>
            </a:pPr>
            <a:r>
              <a:rPr lang="en-US" sz="2000">
                <a:solidFill>
                  <a:srgbClr val="000000"/>
                </a:solidFill>
                <a:latin typeface="Poppins"/>
                <a:ea typeface="Poppins"/>
                <a:cs typeface="Poppins"/>
                <a:sym typeface="Poppins"/>
              </a:rPr>
              <a:t>Batas atas direvisi menjadi 18.161,5 baht (8 juta rupiah), yang lebih sesuai dengan harga maksimum listing Airbnb di Bangkok. Revisi ini dilakukan untuk memastikan bahwa hanya harga yang sangat tinggi atau tidak wajar yang dianggap outlier, sementara harga yang masih dalam rentang pasar tetap dipertimbangkan.</a:t>
            </a:r>
          </a:p>
          <a:p>
            <a:pPr algn="just">
              <a:lnSpc>
                <a:spcPts val="2400"/>
              </a:lnSpc>
            </a:pPr>
          </a:p>
          <a:p>
            <a:pPr algn="just" marL="431801" indent="-215900" lvl="1">
              <a:lnSpc>
                <a:spcPts val="2400"/>
              </a:lnSpc>
              <a:buFont typeface="Arial"/>
              <a:buChar char="•"/>
            </a:pPr>
            <a:r>
              <a:rPr lang="en-US" sz="2000">
                <a:solidFill>
                  <a:srgbClr val="000000"/>
                </a:solidFill>
                <a:latin typeface="Poppins"/>
                <a:ea typeface="Poppins"/>
                <a:cs typeface="Poppins"/>
                <a:sym typeface="Poppins"/>
              </a:rPr>
              <a:t>Batas baru ini membantu membedakan antara listing yang tergolong mahal dari yang lebih terjangkau, memberikan gambaran lebih akurat tentang harga yang realistis.</a:t>
            </a:r>
          </a:p>
          <a:p>
            <a:pPr algn="just">
              <a:lnSpc>
                <a:spcPts val="2400"/>
              </a:lnSpc>
            </a:pPr>
          </a:p>
        </p:txBody>
      </p:sp>
      <p:grpSp>
        <p:nvGrpSpPr>
          <p:cNvPr name="Group 5" id="5"/>
          <p:cNvGrpSpPr/>
          <p:nvPr/>
        </p:nvGrpSpPr>
        <p:grpSpPr>
          <a:xfrm rot="0">
            <a:off x="1028700" y="1028700"/>
            <a:ext cx="9737975" cy="1291127"/>
            <a:chOff x="0" y="0"/>
            <a:chExt cx="2564734" cy="340050"/>
          </a:xfrm>
        </p:grpSpPr>
        <p:sp>
          <p:nvSpPr>
            <p:cNvPr name="Freeform 6" id="6"/>
            <p:cNvSpPr/>
            <p:nvPr/>
          </p:nvSpPr>
          <p:spPr>
            <a:xfrm flipH="false" flipV="false" rot="0">
              <a:off x="0" y="0"/>
              <a:ext cx="2564734" cy="340050"/>
            </a:xfrm>
            <a:custGeom>
              <a:avLst/>
              <a:gdLst/>
              <a:ahLst/>
              <a:cxnLst/>
              <a:rect r="r" b="b" t="t" l="l"/>
              <a:pathLst>
                <a:path h="340050" w="2564734">
                  <a:moveTo>
                    <a:pt x="40546" y="0"/>
                  </a:moveTo>
                  <a:lnTo>
                    <a:pt x="2524188" y="0"/>
                  </a:lnTo>
                  <a:cubicBezTo>
                    <a:pt x="2534941" y="0"/>
                    <a:pt x="2545255" y="4272"/>
                    <a:pt x="2552859" y="11876"/>
                  </a:cubicBezTo>
                  <a:cubicBezTo>
                    <a:pt x="2560462" y="19480"/>
                    <a:pt x="2564734" y="29793"/>
                    <a:pt x="2564734" y="40546"/>
                  </a:cubicBezTo>
                  <a:lnTo>
                    <a:pt x="2564734" y="299504"/>
                  </a:lnTo>
                  <a:cubicBezTo>
                    <a:pt x="2564734" y="310257"/>
                    <a:pt x="2560462" y="320570"/>
                    <a:pt x="2552859" y="328174"/>
                  </a:cubicBezTo>
                  <a:cubicBezTo>
                    <a:pt x="2545255" y="335778"/>
                    <a:pt x="2534941" y="340050"/>
                    <a:pt x="2524188" y="340050"/>
                  </a:cubicBezTo>
                  <a:lnTo>
                    <a:pt x="40546" y="340050"/>
                  </a:lnTo>
                  <a:cubicBezTo>
                    <a:pt x="29793" y="340050"/>
                    <a:pt x="19480" y="335778"/>
                    <a:pt x="11876" y="328174"/>
                  </a:cubicBezTo>
                  <a:cubicBezTo>
                    <a:pt x="4272" y="320570"/>
                    <a:pt x="0" y="310257"/>
                    <a:pt x="0" y="299504"/>
                  </a:cubicBezTo>
                  <a:lnTo>
                    <a:pt x="0" y="40546"/>
                  </a:lnTo>
                  <a:cubicBezTo>
                    <a:pt x="0" y="29793"/>
                    <a:pt x="4272" y="19480"/>
                    <a:pt x="11876" y="11876"/>
                  </a:cubicBezTo>
                  <a:cubicBezTo>
                    <a:pt x="19480" y="4272"/>
                    <a:pt x="29793" y="0"/>
                    <a:pt x="40546" y="0"/>
                  </a:cubicBezTo>
                  <a:close/>
                </a:path>
              </a:pathLst>
            </a:custGeom>
            <a:solidFill>
              <a:srgbClr val="FF385C"/>
            </a:solidFill>
          </p:spPr>
        </p:sp>
        <p:sp>
          <p:nvSpPr>
            <p:cNvPr name="TextBox 7" id="7"/>
            <p:cNvSpPr txBox="true"/>
            <p:nvPr/>
          </p:nvSpPr>
          <p:spPr>
            <a:xfrm>
              <a:off x="0" y="38100"/>
              <a:ext cx="2564734" cy="301950"/>
            </a:xfrm>
            <a:prstGeom prst="rect">
              <a:avLst/>
            </a:prstGeom>
          </p:spPr>
          <p:txBody>
            <a:bodyPr anchor="ctr" rtlCol="false" tIns="50800" lIns="50800" bIns="50800" rIns="50800"/>
            <a:lstStyle/>
            <a:p>
              <a:pPr algn="ctr">
                <a:lnSpc>
                  <a:spcPts val="2500"/>
                </a:lnSpc>
              </a:pPr>
            </a:p>
          </p:txBody>
        </p:sp>
      </p:grpSp>
      <p:sp>
        <p:nvSpPr>
          <p:cNvPr name="TextBox 8" id="8"/>
          <p:cNvSpPr txBox="true"/>
          <p:nvPr/>
        </p:nvSpPr>
        <p:spPr>
          <a:xfrm rot="0">
            <a:off x="2672489" y="1331364"/>
            <a:ext cx="7384992" cy="685800"/>
          </a:xfrm>
          <a:prstGeom prst="rect">
            <a:avLst/>
          </a:prstGeom>
        </p:spPr>
        <p:txBody>
          <a:bodyPr anchor="t" rtlCol="false" tIns="0" lIns="0" bIns="0" rIns="0">
            <a:spAutoFit/>
          </a:bodyPr>
          <a:lstStyle/>
          <a:p>
            <a:pPr algn="l">
              <a:lnSpc>
                <a:spcPts val="4950"/>
              </a:lnSpc>
            </a:pPr>
            <a:r>
              <a:rPr lang="en-US" sz="4500" b="true">
                <a:solidFill>
                  <a:srgbClr val="FFFFFF"/>
                </a:solidFill>
                <a:latin typeface="Poppins Semi-Bold"/>
                <a:ea typeface="Poppins Semi-Bold"/>
                <a:cs typeface="Poppins Semi-Bold"/>
                <a:sym typeface="Poppins Semi-Bold"/>
              </a:rPr>
              <a:t>Handling Outlier Price</a:t>
            </a:r>
          </a:p>
        </p:txBody>
      </p:sp>
      <p:sp>
        <p:nvSpPr>
          <p:cNvPr name="Freeform 9" id="9"/>
          <p:cNvSpPr/>
          <p:nvPr/>
        </p:nvSpPr>
        <p:spPr>
          <a:xfrm flipH="false" flipV="false" rot="1478437">
            <a:off x="15030857" y="-1967830"/>
            <a:ext cx="6514286" cy="5146286"/>
          </a:xfrm>
          <a:custGeom>
            <a:avLst/>
            <a:gdLst/>
            <a:ahLst/>
            <a:cxnLst/>
            <a:rect r="r" b="b" t="t" l="l"/>
            <a:pathLst>
              <a:path h="5146286" w="6514286">
                <a:moveTo>
                  <a:pt x="0" y="0"/>
                </a:moveTo>
                <a:lnTo>
                  <a:pt x="6514286" y="0"/>
                </a:lnTo>
                <a:lnTo>
                  <a:pt x="6514286" y="5146286"/>
                </a:lnTo>
                <a:lnTo>
                  <a:pt x="0" y="5146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8242"/>
            <a:ext cx="20114961" cy="12879130"/>
          </a:xfrm>
          <a:custGeom>
            <a:avLst/>
            <a:gdLst/>
            <a:ahLst/>
            <a:cxnLst/>
            <a:rect r="r" b="b" t="t" l="l"/>
            <a:pathLst>
              <a:path h="12879130" w="20114961">
                <a:moveTo>
                  <a:pt x="0" y="0"/>
                </a:moveTo>
                <a:lnTo>
                  <a:pt x="20114961" y="0"/>
                </a:lnTo>
                <a:lnTo>
                  <a:pt x="20114961" y="12879130"/>
                </a:lnTo>
                <a:lnTo>
                  <a:pt x="0" y="12879130"/>
                </a:lnTo>
                <a:lnTo>
                  <a:pt x="0" y="0"/>
                </a:lnTo>
                <a:close/>
              </a:path>
            </a:pathLst>
          </a:custGeom>
          <a:blipFill>
            <a:blip r:embed="rId2"/>
            <a:stretch>
              <a:fillRect l="0" t="-28091" r="0" b="-28091"/>
            </a:stretch>
          </a:blipFill>
        </p:spPr>
      </p:sp>
      <p:sp>
        <p:nvSpPr>
          <p:cNvPr name="TextBox 3" id="3"/>
          <p:cNvSpPr txBox="true"/>
          <p:nvPr/>
        </p:nvSpPr>
        <p:spPr>
          <a:xfrm rot="0">
            <a:off x="1549682" y="4192739"/>
            <a:ext cx="15207686" cy="1436370"/>
          </a:xfrm>
          <a:prstGeom prst="rect">
            <a:avLst/>
          </a:prstGeom>
        </p:spPr>
        <p:txBody>
          <a:bodyPr anchor="t" rtlCol="false" tIns="0" lIns="0" bIns="0" rIns="0">
            <a:spAutoFit/>
          </a:bodyPr>
          <a:lstStyle/>
          <a:p>
            <a:pPr algn="ctr">
              <a:lnSpc>
                <a:spcPts val="3780"/>
              </a:lnSpc>
              <a:spcBef>
                <a:spcPct val="0"/>
              </a:spcBef>
            </a:pPr>
            <a:r>
              <a:rPr lang="en-US" b="true" sz="2700">
                <a:solidFill>
                  <a:srgbClr val="000000"/>
                </a:solidFill>
                <a:latin typeface="Poppins Medium"/>
                <a:ea typeface="Poppins Medium"/>
                <a:cs typeface="Poppins Medium"/>
                <a:sym typeface="Poppins Medium"/>
              </a:rPr>
              <a:t>Kolom `neighbourhood` lebih baik diganti namanya menjadi `district`, mengingat di Thailand istilah `district` lebih umum digunakan untuk menunjukkan wilayah atau kecamatan</a:t>
            </a:r>
          </a:p>
        </p:txBody>
      </p:sp>
      <p:grpSp>
        <p:nvGrpSpPr>
          <p:cNvPr name="Group 4" id="4"/>
          <p:cNvGrpSpPr/>
          <p:nvPr/>
        </p:nvGrpSpPr>
        <p:grpSpPr>
          <a:xfrm rot="0">
            <a:off x="4275013" y="1537607"/>
            <a:ext cx="9737975" cy="1727021"/>
            <a:chOff x="0" y="0"/>
            <a:chExt cx="2564734" cy="454853"/>
          </a:xfrm>
        </p:grpSpPr>
        <p:sp>
          <p:nvSpPr>
            <p:cNvPr name="Freeform 5" id="5"/>
            <p:cNvSpPr/>
            <p:nvPr/>
          </p:nvSpPr>
          <p:spPr>
            <a:xfrm flipH="false" flipV="false" rot="0">
              <a:off x="0" y="0"/>
              <a:ext cx="2564734" cy="454853"/>
            </a:xfrm>
            <a:custGeom>
              <a:avLst/>
              <a:gdLst/>
              <a:ahLst/>
              <a:cxnLst/>
              <a:rect r="r" b="b" t="t" l="l"/>
              <a:pathLst>
                <a:path h="454853" w="2564734">
                  <a:moveTo>
                    <a:pt x="40546" y="0"/>
                  </a:moveTo>
                  <a:lnTo>
                    <a:pt x="2524188" y="0"/>
                  </a:lnTo>
                  <a:cubicBezTo>
                    <a:pt x="2534941" y="0"/>
                    <a:pt x="2545255" y="4272"/>
                    <a:pt x="2552859" y="11876"/>
                  </a:cubicBezTo>
                  <a:cubicBezTo>
                    <a:pt x="2560462" y="19480"/>
                    <a:pt x="2564734" y="29793"/>
                    <a:pt x="2564734" y="40546"/>
                  </a:cubicBezTo>
                  <a:lnTo>
                    <a:pt x="2564734" y="414307"/>
                  </a:lnTo>
                  <a:cubicBezTo>
                    <a:pt x="2564734" y="425060"/>
                    <a:pt x="2560462" y="435374"/>
                    <a:pt x="2552859" y="442977"/>
                  </a:cubicBezTo>
                  <a:cubicBezTo>
                    <a:pt x="2545255" y="450581"/>
                    <a:pt x="2534941" y="454853"/>
                    <a:pt x="2524188" y="454853"/>
                  </a:cubicBezTo>
                  <a:lnTo>
                    <a:pt x="40546" y="454853"/>
                  </a:lnTo>
                  <a:cubicBezTo>
                    <a:pt x="29793" y="454853"/>
                    <a:pt x="19480" y="450581"/>
                    <a:pt x="11876" y="442977"/>
                  </a:cubicBezTo>
                  <a:cubicBezTo>
                    <a:pt x="4272" y="435374"/>
                    <a:pt x="0" y="425060"/>
                    <a:pt x="0" y="414307"/>
                  </a:cubicBezTo>
                  <a:lnTo>
                    <a:pt x="0" y="40546"/>
                  </a:lnTo>
                  <a:cubicBezTo>
                    <a:pt x="0" y="29793"/>
                    <a:pt x="4272" y="19480"/>
                    <a:pt x="11876" y="11876"/>
                  </a:cubicBezTo>
                  <a:cubicBezTo>
                    <a:pt x="19480" y="4272"/>
                    <a:pt x="29793" y="0"/>
                    <a:pt x="40546" y="0"/>
                  </a:cubicBezTo>
                  <a:close/>
                </a:path>
              </a:pathLst>
            </a:custGeom>
            <a:solidFill>
              <a:srgbClr val="FF385C"/>
            </a:solidFill>
          </p:spPr>
        </p:sp>
        <p:sp>
          <p:nvSpPr>
            <p:cNvPr name="TextBox 6" id="6"/>
            <p:cNvSpPr txBox="true"/>
            <p:nvPr/>
          </p:nvSpPr>
          <p:spPr>
            <a:xfrm>
              <a:off x="0" y="38100"/>
              <a:ext cx="2564734" cy="416753"/>
            </a:xfrm>
            <a:prstGeom prst="rect">
              <a:avLst/>
            </a:prstGeom>
          </p:spPr>
          <p:txBody>
            <a:bodyPr anchor="ctr" rtlCol="false" tIns="50800" lIns="50800" bIns="50800" rIns="50800"/>
            <a:lstStyle/>
            <a:p>
              <a:pPr algn="ctr">
                <a:lnSpc>
                  <a:spcPts val="2500"/>
                </a:lnSpc>
              </a:pPr>
            </a:p>
          </p:txBody>
        </p:sp>
      </p:grpSp>
      <p:sp>
        <p:nvSpPr>
          <p:cNvPr name="TextBox 7" id="7"/>
          <p:cNvSpPr txBox="true"/>
          <p:nvPr/>
        </p:nvSpPr>
        <p:spPr>
          <a:xfrm rot="0">
            <a:off x="5133779" y="1787482"/>
            <a:ext cx="8020441" cy="1314450"/>
          </a:xfrm>
          <a:prstGeom prst="rect">
            <a:avLst/>
          </a:prstGeom>
        </p:spPr>
        <p:txBody>
          <a:bodyPr anchor="t" rtlCol="false" tIns="0" lIns="0" bIns="0" rIns="0">
            <a:spAutoFit/>
          </a:bodyPr>
          <a:lstStyle/>
          <a:p>
            <a:pPr algn="ctr">
              <a:lnSpc>
                <a:spcPts val="4950"/>
              </a:lnSpc>
            </a:pPr>
            <a:r>
              <a:rPr lang="en-US" b="true" sz="4500">
                <a:solidFill>
                  <a:srgbClr val="FFFFFF"/>
                </a:solidFill>
                <a:latin typeface="Poppins Semi-Bold"/>
                <a:ea typeface="Poppins Semi-Bold"/>
                <a:cs typeface="Poppins Semi-Bold"/>
                <a:sym typeface="Poppins Semi-Bold"/>
              </a:rPr>
              <a:t>Rename neighbourhood column</a:t>
            </a:r>
          </a:p>
        </p:txBody>
      </p:sp>
      <p:sp>
        <p:nvSpPr>
          <p:cNvPr name="Freeform 8" id="8"/>
          <p:cNvSpPr/>
          <p:nvPr/>
        </p:nvSpPr>
        <p:spPr>
          <a:xfrm flipH="false" flipV="false" rot="-7852294">
            <a:off x="4104617" y="5814620"/>
            <a:ext cx="11229707" cy="8871468"/>
          </a:xfrm>
          <a:custGeom>
            <a:avLst/>
            <a:gdLst/>
            <a:ahLst/>
            <a:cxnLst/>
            <a:rect r="r" b="b" t="t" l="l"/>
            <a:pathLst>
              <a:path h="8871468" w="11229707">
                <a:moveTo>
                  <a:pt x="0" y="0"/>
                </a:moveTo>
                <a:lnTo>
                  <a:pt x="11229706" y="0"/>
                </a:lnTo>
                <a:lnTo>
                  <a:pt x="11229706" y="8871468"/>
                </a:lnTo>
                <a:lnTo>
                  <a:pt x="0" y="88714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411522" y="4009390"/>
            <a:ext cx="11464955" cy="1095375"/>
          </a:xfrm>
          <a:prstGeom prst="rect">
            <a:avLst/>
          </a:prstGeom>
        </p:spPr>
        <p:txBody>
          <a:bodyPr anchor="t" rtlCol="false" tIns="0" lIns="0" bIns="0" rIns="0">
            <a:spAutoFit/>
          </a:bodyPr>
          <a:lstStyle/>
          <a:p>
            <a:pPr algn="ctr">
              <a:lnSpc>
                <a:spcPts val="8400"/>
              </a:lnSpc>
              <a:spcBef>
                <a:spcPct val="0"/>
              </a:spcBef>
            </a:pPr>
            <a:r>
              <a:rPr lang="en-US" b="true" sz="6000">
                <a:solidFill>
                  <a:srgbClr val="FF385C"/>
                </a:solidFill>
                <a:latin typeface="Poppins Ultra-Bold"/>
                <a:ea typeface="Poppins Ultra-Bold"/>
                <a:cs typeface="Poppins Ultra-Bold"/>
                <a:sym typeface="Poppins Ultra-Bold"/>
              </a:rPr>
              <a:t>Data Analysis</a:t>
            </a:r>
          </a:p>
        </p:txBody>
      </p:sp>
      <p:sp>
        <p:nvSpPr>
          <p:cNvPr name="TextBox 4" id="4"/>
          <p:cNvSpPr txBox="true"/>
          <p:nvPr/>
        </p:nvSpPr>
        <p:spPr>
          <a:xfrm rot="0">
            <a:off x="1437814" y="754457"/>
            <a:ext cx="2722012" cy="498802"/>
          </a:xfrm>
          <a:prstGeom prst="rect">
            <a:avLst/>
          </a:prstGeom>
        </p:spPr>
        <p:txBody>
          <a:bodyPr anchor="t" rtlCol="false" tIns="0" lIns="0" bIns="0" rIns="0">
            <a:spAutoFit/>
          </a:bodyPr>
          <a:lstStyle/>
          <a:p>
            <a:pPr algn="l">
              <a:lnSpc>
                <a:spcPts val="3853"/>
              </a:lnSpc>
              <a:spcBef>
                <a:spcPct val="0"/>
              </a:spcBef>
            </a:pPr>
            <a:r>
              <a:rPr lang="en-US" b="true" sz="2752">
                <a:solidFill>
                  <a:srgbClr val="FF385C"/>
                </a:solidFill>
                <a:latin typeface="Poppins Bold"/>
                <a:ea typeface="Poppins Bold"/>
                <a:cs typeface="Poppins Bold"/>
                <a:sym typeface="Poppins Bold"/>
              </a:rPr>
              <a:t>Airbnb</a:t>
            </a:r>
          </a:p>
        </p:txBody>
      </p:sp>
      <p:sp>
        <p:nvSpPr>
          <p:cNvPr name="Freeform 5" id="5"/>
          <p:cNvSpPr/>
          <p:nvPr/>
        </p:nvSpPr>
        <p:spPr>
          <a:xfrm flipH="false" flipV="false" rot="0">
            <a:off x="706686" y="644088"/>
            <a:ext cx="674708" cy="626299"/>
          </a:xfrm>
          <a:custGeom>
            <a:avLst/>
            <a:gdLst/>
            <a:ahLst/>
            <a:cxnLst/>
            <a:rect r="r" b="b" t="t" l="l"/>
            <a:pathLst>
              <a:path h="626299" w="674708">
                <a:moveTo>
                  <a:pt x="0" y="0"/>
                </a:moveTo>
                <a:lnTo>
                  <a:pt x="674708" y="0"/>
                </a:lnTo>
                <a:lnTo>
                  <a:pt x="674708" y="626299"/>
                </a:lnTo>
                <a:lnTo>
                  <a:pt x="0" y="626299"/>
                </a:lnTo>
                <a:lnTo>
                  <a:pt x="0" y="0"/>
                </a:lnTo>
                <a:close/>
              </a:path>
            </a:pathLst>
          </a:custGeom>
          <a:blipFill>
            <a:blip r:embed="rId3"/>
            <a:stretch>
              <a:fillRect l="-17373" t="-7729" r="-20224" b="-54309"/>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05157" y="3131435"/>
            <a:ext cx="8062969" cy="1163165"/>
            <a:chOff x="0" y="0"/>
            <a:chExt cx="2123580" cy="306348"/>
          </a:xfrm>
        </p:grpSpPr>
        <p:sp>
          <p:nvSpPr>
            <p:cNvPr name="Freeform 3" id="3"/>
            <p:cNvSpPr/>
            <p:nvPr/>
          </p:nvSpPr>
          <p:spPr>
            <a:xfrm flipH="false" flipV="false" rot="0">
              <a:off x="0" y="0"/>
              <a:ext cx="2123580" cy="306348"/>
            </a:xfrm>
            <a:custGeom>
              <a:avLst/>
              <a:gdLst/>
              <a:ahLst/>
              <a:cxnLst/>
              <a:rect r="r" b="b" t="t" l="l"/>
              <a:pathLst>
                <a:path h="306348" w="2123580">
                  <a:moveTo>
                    <a:pt x="39367" y="0"/>
                  </a:moveTo>
                  <a:lnTo>
                    <a:pt x="2084213" y="0"/>
                  </a:lnTo>
                  <a:cubicBezTo>
                    <a:pt x="2105955" y="0"/>
                    <a:pt x="2123580" y="17625"/>
                    <a:pt x="2123580" y="39367"/>
                  </a:cubicBezTo>
                  <a:lnTo>
                    <a:pt x="2123580" y="266981"/>
                  </a:lnTo>
                  <a:cubicBezTo>
                    <a:pt x="2123580" y="288723"/>
                    <a:pt x="2105955" y="306348"/>
                    <a:pt x="2084213" y="306348"/>
                  </a:cubicBezTo>
                  <a:lnTo>
                    <a:pt x="39367" y="306348"/>
                  </a:lnTo>
                  <a:cubicBezTo>
                    <a:pt x="17625" y="306348"/>
                    <a:pt x="0" y="288723"/>
                    <a:pt x="0" y="266981"/>
                  </a:cubicBezTo>
                  <a:lnTo>
                    <a:pt x="0" y="39367"/>
                  </a:lnTo>
                  <a:cubicBezTo>
                    <a:pt x="0" y="17625"/>
                    <a:pt x="17625" y="0"/>
                    <a:pt x="39367" y="0"/>
                  </a:cubicBezTo>
                  <a:close/>
                </a:path>
              </a:pathLst>
            </a:custGeom>
            <a:solidFill>
              <a:srgbClr val="FF385C"/>
            </a:solidFill>
          </p:spPr>
        </p:sp>
        <p:sp>
          <p:nvSpPr>
            <p:cNvPr name="TextBox 4" id="4"/>
            <p:cNvSpPr txBox="true"/>
            <p:nvPr/>
          </p:nvSpPr>
          <p:spPr>
            <a:xfrm>
              <a:off x="0" y="-57150"/>
              <a:ext cx="2123580" cy="363498"/>
            </a:xfrm>
            <a:prstGeom prst="rect">
              <a:avLst/>
            </a:prstGeom>
          </p:spPr>
          <p:txBody>
            <a:bodyPr anchor="ctr" rtlCol="false" tIns="50800" lIns="50800" bIns="50800" rIns="50800"/>
            <a:lstStyle/>
            <a:p>
              <a:pPr algn="ctr">
                <a:lnSpc>
                  <a:spcPts val="3262"/>
                </a:lnSpc>
              </a:pPr>
            </a:p>
          </p:txBody>
        </p:sp>
      </p:grpSp>
      <p:grpSp>
        <p:nvGrpSpPr>
          <p:cNvPr name="Group 5" id="5"/>
          <p:cNvGrpSpPr/>
          <p:nvPr/>
        </p:nvGrpSpPr>
        <p:grpSpPr>
          <a:xfrm rot="0">
            <a:off x="1028700" y="2932492"/>
            <a:ext cx="1589079" cy="1561051"/>
            <a:chOff x="0" y="0"/>
            <a:chExt cx="418523" cy="411141"/>
          </a:xfrm>
        </p:grpSpPr>
        <p:sp>
          <p:nvSpPr>
            <p:cNvPr name="Freeform 6" id="6"/>
            <p:cNvSpPr/>
            <p:nvPr/>
          </p:nvSpPr>
          <p:spPr>
            <a:xfrm flipH="false" flipV="false" rot="0">
              <a:off x="0" y="0"/>
              <a:ext cx="418523" cy="411141"/>
            </a:xfrm>
            <a:custGeom>
              <a:avLst/>
              <a:gdLst/>
              <a:ahLst/>
              <a:cxnLst/>
              <a:rect r="r" b="b" t="t" l="l"/>
              <a:pathLst>
                <a:path h="411141" w="418523">
                  <a:moveTo>
                    <a:pt x="199750" y="0"/>
                  </a:moveTo>
                  <a:lnTo>
                    <a:pt x="218773" y="0"/>
                  </a:lnTo>
                  <a:cubicBezTo>
                    <a:pt x="271750" y="0"/>
                    <a:pt x="322557" y="21045"/>
                    <a:pt x="360017" y="58505"/>
                  </a:cubicBezTo>
                  <a:cubicBezTo>
                    <a:pt x="397478" y="95966"/>
                    <a:pt x="418523" y="146773"/>
                    <a:pt x="418523" y="199750"/>
                  </a:cubicBezTo>
                  <a:lnTo>
                    <a:pt x="418523" y="211391"/>
                  </a:lnTo>
                  <a:cubicBezTo>
                    <a:pt x="418523" y="264368"/>
                    <a:pt x="397478" y="315175"/>
                    <a:pt x="360017" y="352635"/>
                  </a:cubicBezTo>
                  <a:cubicBezTo>
                    <a:pt x="322557" y="390096"/>
                    <a:pt x="271750" y="411141"/>
                    <a:pt x="218773" y="411141"/>
                  </a:cubicBezTo>
                  <a:lnTo>
                    <a:pt x="199750" y="411141"/>
                  </a:lnTo>
                  <a:cubicBezTo>
                    <a:pt x="146773" y="411141"/>
                    <a:pt x="95966" y="390096"/>
                    <a:pt x="58505" y="352635"/>
                  </a:cubicBezTo>
                  <a:cubicBezTo>
                    <a:pt x="21045" y="315175"/>
                    <a:pt x="0" y="264368"/>
                    <a:pt x="0" y="211391"/>
                  </a:cubicBezTo>
                  <a:lnTo>
                    <a:pt x="0" y="199750"/>
                  </a:lnTo>
                  <a:cubicBezTo>
                    <a:pt x="0" y="146773"/>
                    <a:pt x="21045" y="95966"/>
                    <a:pt x="58505" y="58505"/>
                  </a:cubicBezTo>
                  <a:cubicBezTo>
                    <a:pt x="95966" y="21045"/>
                    <a:pt x="146773" y="0"/>
                    <a:pt x="199750" y="0"/>
                  </a:cubicBezTo>
                  <a:close/>
                </a:path>
              </a:pathLst>
            </a:custGeom>
            <a:solidFill>
              <a:srgbClr val="FF5757"/>
            </a:solidFill>
          </p:spPr>
        </p:sp>
        <p:sp>
          <p:nvSpPr>
            <p:cNvPr name="TextBox 7" id="7"/>
            <p:cNvSpPr txBox="true"/>
            <p:nvPr/>
          </p:nvSpPr>
          <p:spPr>
            <a:xfrm>
              <a:off x="0" y="-57150"/>
              <a:ext cx="418523" cy="468291"/>
            </a:xfrm>
            <a:prstGeom prst="rect">
              <a:avLst/>
            </a:prstGeom>
          </p:spPr>
          <p:txBody>
            <a:bodyPr anchor="ctr" rtlCol="false" tIns="50800" lIns="50800" bIns="50800" rIns="50800"/>
            <a:lstStyle/>
            <a:p>
              <a:pPr algn="ctr">
                <a:lnSpc>
                  <a:spcPts val="3262"/>
                </a:lnSpc>
              </a:pPr>
            </a:p>
          </p:txBody>
        </p:sp>
      </p:grpSp>
      <p:grpSp>
        <p:nvGrpSpPr>
          <p:cNvPr name="Group 8" id="8"/>
          <p:cNvGrpSpPr/>
          <p:nvPr/>
        </p:nvGrpSpPr>
        <p:grpSpPr>
          <a:xfrm rot="0">
            <a:off x="6370855" y="5102562"/>
            <a:ext cx="6938843" cy="1163165"/>
            <a:chOff x="0" y="0"/>
            <a:chExt cx="1827514" cy="306348"/>
          </a:xfrm>
        </p:grpSpPr>
        <p:sp>
          <p:nvSpPr>
            <p:cNvPr name="Freeform 9" id="9"/>
            <p:cNvSpPr/>
            <p:nvPr/>
          </p:nvSpPr>
          <p:spPr>
            <a:xfrm flipH="false" flipV="false" rot="0">
              <a:off x="0" y="0"/>
              <a:ext cx="1827514" cy="306348"/>
            </a:xfrm>
            <a:custGeom>
              <a:avLst/>
              <a:gdLst/>
              <a:ahLst/>
              <a:cxnLst/>
              <a:rect r="r" b="b" t="t" l="l"/>
              <a:pathLst>
                <a:path h="306348" w="1827514">
                  <a:moveTo>
                    <a:pt x="45745" y="0"/>
                  </a:moveTo>
                  <a:lnTo>
                    <a:pt x="1781769" y="0"/>
                  </a:lnTo>
                  <a:cubicBezTo>
                    <a:pt x="1807033" y="0"/>
                    <a:pt x="1827514" y="20481"/>
                    <a:pt x="1827514" y="45745"/>
                  </a:cubicBezTo>
                  <a:lnTo>
                    <a:pt x="1827514" y="260603"/>
                  </a:lnTo>
                  <a:cubicBezTo>
                    <a:pt x="1827514" y="272735"/>
                    <a:pt x="1822695" y="284371"/>
                    <a:pt x="1814116" y="292950"/>
                  </a:cubicBezTo>
                  <a:cubicBezTo>
                    <a:pt x="1805537" y="301528"/>
                    <a:pt x="1793901" y="306348"/>
                    <a:pt x="1781769" y="306348"/>
                  </a:cubicBezTo>
                  <a:lnTo>
                    <a:pt x="45745" y="306348"/>
                  </a:lnTo>
                  <a:cubicBezTo>
                    <a:pt x="33613" y="306348"/>
                    <a:pt x="21977" y="301528"/>
                    <a:pt x="13398" y="292950"/>
                  </a:cubicBezTo>
                  <a:cubicBezTo>
                    <a:pt x="4820" y="284371"/>
                    <a:pt x="0" y="272735"/>
                    <a:pt x="0" y="260603"/>
                  </a:cubicBezTo>
                  <a:lnTo>
                    <a:pt x="0" y="45745"/>
                  </a:lnTo>
                  <a:cubicBezTo>
                    <a:pt x="0" y="33613"/>
                    <a:pt x="4820" y="21977"/>
                    <a:pt x="13398" y="13398"/>
                  </a:cubicBezTo>
                  <a:cubicBezTo>
                    <a:pt x="21977" y="4820"/>
                    <a:pt x="33613" y="0"/>
                    <a:pt x="45745" y="0"/>
                  </a:cubicBezTo>
                  <a:close/>
                </a:path>
              </a:pathLst>
            </a:custGeom>
            <a:solidFill>
              <a:srgbClr val="FF385C"/>
            </a:solidFill>
          </p:spPr>
        </p:sp>
        <p:sp>
          <p:nvSpPr>
            <p:cNvPr name="TextBox 10" id="10"/>
            <p:cNvSpPr txBox="true"/>
            <p:nvPr/>
          </p:nvSpPr>
          <p:spPr>
            <a:xfrm>
              <a:off x="0" y="-57150"/>
              <a:ext cx="1827514" cy="363498"/>
            </a:xfrm>
            <a:prstGeom prst="rect">
              <a:avLst/>
            </a:prstGeom>
          </p:spPr>
          <p:txBody>
            <a:bodyPr anchor="ctr" rtlCol="false" tIns="50800" lIns="50800" bIns="50800" rIns="50800"/>
            <a:lstStyle/>
            <a:p>
              <a:pPr algn="ctr">
                <a:lnSpc>
                  <a:spcPts val="3262"/>
                </a:lnSpc>
              </a:pPr>
            </a:p>
          </p:txBody>
        </p:sp>
      </p:grpSp>
      <p:sp>
        <p:nvSpPr>
          <p:cNvPr name="Freeform 11" id="11"/>
          <p:cNvSpPr/>
          <p:nvPr/>
        </p:nvSpPr>
        <p:spPr>
          <a:xfrm flipH="false" flipV="true" rot="0">
            <a:off x="0" y="6218102"/>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5067979" y="4855556"/>
            <a:ext cx="1589079" cy="1561051"/>
            <a:chOff x="0" y="0"/>
            <a:chExt cx="418523" cy="411141"/>
          </a:xfrm>
        </p:grpSpPr>
        <p:sp>
          <p:nvSpPr>
            <p:cNvPr name="Freeform 13" id="13"/>
            <p:cNvSpPr/>
            <p:nvPr/>
          </p:nvSpPr>
          <p:spPr>
            <a:xfrm flipH="false" flipV="false" rot="0">
              <a:off x="0" y="0"/>
              <a:ext cx="418523" cy="411141"/>
            </a:xfrm>
            <a:custGeom>
              <a:avLst/>
              <a:gdLst/>
              <a:ahLst/>
              <a:cxnLst/>
              <a:rect r="r" b="b" t="t" l="l"/>
              <a:pathLst>
                <a:path h="411141" w="418523">
                  <a:moveTo>
                    <a:pt x="199750" y="0"/>
                  </a:moveTo>
                  <a:lnTo>
                    <a:pt x="218773" y="0"/>
                  </a:lnTo>
                  <a:cubicBezTo>
                    <a:pt x="271750" y="0"/>
                    <a:pt x="322557" y="21045"/>
                    <a:pt x="360017" y="58505"/>
                  </a:cubicBezTo>
                  <a:cubicBezTo>
                    <a:pt x="397478" y="95966"/>
                    <a:pt x="418523" y="146773"/>
                    <a:pt x="418523" y="199750"/>
                  </a:cubicBezTo>
                  <a:lnTo>
                    <a:pt x="418523" y="211391"/>
                  </a:lnTo>
                  <a:cubicBezTo>
                    <a:pt x="418523" y="264368"/>
                    <a:pt x="397478" y="315175"/>
                    <a:pt x="360017" y="352635"/>
                  </a:cubicBezTo>
                  <a:cubicBezTo>
                    <a:pt x="322557" y="390096"/>
                    <a:pt x="271750" y="411141"/>
                    <a:pt x="218773" y="411141"/>
                  </a:cubicBezTo>
                  <a:lnTo>
                    <a:pt x="199750" y="411141"/>
                  </a:lnTo>
                  <a:cubicBezTo>
                    <a:pt x="146773" y="411141"/>
                    <a:pt x="95966" y="390096"/>
                    <a:pt x="58505" y="352635"/>
                  </a:cubicBezTo>
                  <a:cubicBezTo>
                    <a:pt x="21045" y="315175"/>
                    <a:pt x="0" y="264368"/>
                    <a:pt x="0" y="211391"/>
                  </a:cubicBezTo>
                  <a:lnTo>
                    <a:pt x="0" y="199750"/>
                  </a:lnTo>
                  <a:cubicBezTo>
                    <a:pt x="0" y="146773"/>
                    <a:pt x="21045" y="95966"/>
                    <a:pt x="58505" y="58505"/>
                  </a:cubicBezTo>
                  <a:cubicBezTo>
                    <a:pt x="95966" y="21045"/>
                    <a:pt x="146773" y="0"/>
                    <a:pt x="199750" y="0"/>
                  </a:cubicBezTo>
                  <a:close/>
                </a:path>
              </a:pathLst>
            </a:custGeom>
            <a:solidFill>
              <a:srgbClr val="FF5757"/>
            </a:solidFill>
          </p:spPr>
        </p:sp>
        <p:sp>
          <p:nvSpPr>
            <p:cNvPr name="TextBox 14" id="14"/>
            <p:cNvSpPr txBox="true"/>
            <p:nvPr/>
          </p:nvSpPr>
          <p:spPr>
            <a:xfrm>
              <a:off x="0" y="-57150"/>
              <a:ext cx="418523" cy="468291"/>
            </a:xfrm>
            <a:prstGeom prst="rect">
              <a:avLst/>
            </a:prstGeom>
          </p:spPr>
          <p:txBody>
            <a:bodyPr anchor="ctr" rtlCol="false" tIns="50800" lIns="50800" bIns="50800" rIns="50800"/>
            <a:lstStyle/>
            <a:p>
              <a:pPr algn="ctr">
                <a:lnSpc>
                  <a:spcPts val="3262"/>
                </a:lnSpc>
              </a:pPr>
            </a:p>
          </p:txBody>
        </p:sp>
      </p:grpSp>
      <p:grpSp>
        <p:nvGrpSpPr>
          <p:cNvPr name="Group 15" id="15"/>
          <p:cNvGrpSpPr/>
          <p:nvPr/>
        </p:nvGrpSpPr>
        <p:grpSpPr>
          <a:xfrm rot="0">
            <a:off x="10082021" y="7131256"/>
            <a:ext cx="6938843" cy="1163165"/>
            <a:chOff x="0" y="0"/>
            <a:chExt cx="1827514" cy="306348"/>
          </a:xfrm>
        </p:grpSpPr>
        <p:sp>
          <p:nvSpPr>
            <p:cNvPr name="Freeform 16" id="16"/>
            <p:cNvSpPr/>
            <p:nvPr/>
          </p:nvSpPr>
          <p:spPr>
            <a:xfrm flipH="false" flipV="false" rot="0">
              <a:off x="0" y="0"/>
              <a:ext cx="1827514" cy="306348"/>
            </a:xfrm>
            <a:custGeom>
              <a:avLst/>
              <a:gdLst/>
              <a:ahLst/>
              <a:cxnLst/>
              <a:rect r="r" b="b" t="t" l="l"/>
              <a:pathLst>
                <a:path h="306348" w="1827514">
                  <a:moveTo>
                    <a:pt x="45745" y="0"/>
                  </a:moveTo>
                  <a:lnTo>
                    <a:pt x="1781769" y="0"/>
                  </a:lnTo>
                  <a:cubicBezTo>
                    <a:pt x="1807033" y="0"/>
                    <a:pt x="1827514" y="20481"/>
                    <a:pt x="1827514" y="45745"/>
                  </a:cubicBezTo>
                  <a:lnTo>
                    <a:pt x="1827514" y="260603"/>
                  </a:lnTo>
                  <a:cubicBezTo>
                    <a:pt x="1827514" y="272735"/>
                    <a:pt x="1822695" y="284371"/>
                    <a:pt x="1814116" y="292950"/>
                  </a:cubicBezTo>
                  <a:cubicBezTo>
                    <a:pt x="1805537" y="301528"/>
                    <a:pt x="1793901" y="306348"/>
                    <a:pt x="1781769" y="306348"/>
                  </a:cubicBezTo>
                  <a:lnTo>
                    <a:pt x="45745" y="306348"/>
                  </a:lnTo>
                  <a:cubicBezTo>
                    <a:pt x="33613" y="306348"/>
                    <a:pt x="21977" y="301528"/>
                    <a:pt x="13398" y="292950"/>
                  </a:cubicBezTo>
                  <a:cubicBezTo>
                    <a:pt x="4820" y="284371"/>
                    <a:pt x="0" y="272735"/>
                    <a:pt x="0" y="260603"/>
                  </a:cubicBezTo>
                  <a:lnTo>
                    <a:pt x="0" y="45745"/>
                  </a:lnTo>
                  <a:cubicBezTo>
                    <a:pt x="0" y="33613"/>
                    <a:pt x="4820" y="21977"/>
                    <a:pt x="13398" y="13398"/>
                  </a:cubicBezTo>
                  <a:cubicBezTo>
                    <a:pt x="21977" y="4820"/>
                    <a:pt x="33613" y="0"/>
                    <a:pt x="45745" y="0"/>
                  </a:cubicBezTo>
                  <a:close/>
                </a:path>
              </a:pathLst>
            </a:custGeom>
            <a:solidFill>
              <a:srgbClr val="FF385C"/>
            </a:solidFill>
          </p:spPr>
        </p:sp>
        <p:sp>
          <p:nvSpPr>
            <p:cNvPr name="TextBox 17" id="17"/>
            <p:cNvSpPr txBox="true"/>
            <p:nvPr/>
          </p:nvSpPr>
          <p:spPr>
            <a:xfrm>
              <a:off x="0" y="-57150"/>
              <a:ext cx="1827514" cy="363498"/>
            </a:xfrm>
            <a:prstGeom prst="rect">
              <a:avLst/>
            </a:prstGeom>
          </p:spPr>
          <p:txBody>
            <a:bodyPr anchor="ctr" rtlCol="false" tIns="50800" lIns="50800" bIns="50800" rIns="50800"/>
            <a:lstStyle/>
            <a:p>
              <a:pPr algn="ctr">
                <a:lnSpc>
                  <a:spcPts val="3262"/>
                </a:lnSpc>
              </a:pPr>
            </a:p>
          </p:txBody>
        </p:sp>
      </p:grpSp>
      <p:grpSp>
        <p:nvGrpSpPr>
          <p:cNvPr name="Group 18" id="18"/>
          <p:cNvGrpSpPr/>
          <p:nvPr/>
        </p:nvGrpSpPr>
        <p:grpSpPr>
          <a:xfrm rot="0">
            <a:off x="8754492" y="6932313"/>
            <a:ext cx="1589079" cy="1561051"/>
            <a:chOff x="0" y="0"/>
            <a:chExt cx="418523" cy="411141"/>
          </a:xfrm>
        </p:grpSpPr>
        <p:sp>
          <p:nvSpPr>
            <p:cNvPr name="Freeform 19" id="19"/>
            <p:cNvSpPr/>
            <p:nvPr/>
          </p:nvSpPr>
          <p:spPr>
            <a:xfrm flipH="false" flipV="false" rot="0">
              <a:off x="0" y="0"/>
              <a:ext cx="418523" cy="411141"/>
            </a:xfrm>
            <a:custGeom>
              <a:avLst/>
              <a:gdLst/>
              <a:ahLst/>
              <a:cxnLst/>
              <a:rect r="r" b="b" t="t" l="l"/>
              <a:pathLst>
                <a:path h="411141" w="418523">
                  <a:moveTo>
                    <a:pt x="199750" y="0"/>
                  </a:moveTo>
                  <a:lnTo>
                    <a:pt x="218773" y="0"/>
                  </a:lnTo>
                  <a:cubicBezTo>
                    <a:pt x="271750" y="0"/>
                    <a:pt x="322557" y="21045"/>
                    <a:pt x="360017" y="58505"/>
                  </a:cubicBezTo>
                  <a:cubicBezTo>
                    <a:pt x="397478" y="95966"/>
                    <a:pt x="418523" y="146773"/>
                    <a:pt x="418523" y="199750"/>
                  </a:cubicBezTo>
                  <a:lnTo>
                    <a:pt x="418523" y="211391"/>
                  </a:lnTo>
                  <a:cubicBezTo>
                    <a:pt x="418523" y="264368"/>
                    <a:pt x="397478" y="315175"/>
                    <a:pt x="360017" y="352635"/>
                  </a:cubicBezTo>
                  <a:cubicBezTo>
                    <a:pt x="322557" y="390096"/>
                    <a:pt x="271750" y="411141"/>
                    <a:pt x="218773" y="411141"/>
                  </a:cubicBezTo>
                  <a:lnTo>
                    <a:pt x="199750" y="411141"/>
                  </a:lnTo>
                  <a:cubicBezTo>
                    <a:pt x="146773" y="411141"/>
                    <a:pt x="95966" y="390096"/>
                    <a:pt x="58505" y="352635"/>
                  </a:cubicBezTo>
                  <a:cubicBezTo>
                    <a:pt x="21045" y="315175"/>
                    <a:pt x="0" y="264368"/>
                    <a:pt x="0" y="211391"/>
                  </a:cubicBezTo>
                  <a:lnTo>
                    <a:pt x="0" y="199750"/>
                  </a:lnTo>
                  <a:cubicBezTo>
                    <a:pt x="0" y="146773"/>
                    <a:pt x="21045" y="95966"/>
                    <a:pt x="58505" y="58505"/>
                  </a:cubicBezTo>
                  <a:cubicBezTo>
                    <a:pt x="95966" y="21045"/>
                    <a:pt x="146773" y="0"/>
                    <a:pt x="199750" y="0"/>
                  </a:cubicBezTo>
                  <a:close/>
                </a:path>
              </a:pathLst>
            </a:custGeom>
            <a:solidFill>
              <a:srgbClr val="FF5757"/>
            </a:solidFill>
          </p:spPr>
        </p:sp>
        <p:sp>
          <p:nvSpPr>
            <p:cNvPr name="TextBox 20" id="20"/>
            <p:cNvSpPr txBox="true"/>
            <p:nvPr/>
          </p:nvSpPr>
          <p:spPr>
            <a:xfrm>
              <a:off x="0" y="-57150"/>
              <a:ext cx="418523" cy="468291"/>
            </a:xfrm>
            <a:prstGeom prst="rect">
              <a:avLst/>
            </a:prstGeom>
          </p:spPr>
          <p:txBody>
            <a:bodyPr anchor="ctr" rtlCol="false" tIns="50800" lIns="50800" bIns="50800" rIns="50800"/>
            <a:lstStyle/>
            <a:p>
              <a:pPr algn="ctr">
                <a:lnSpc>
                  <a:spcPts val="3262"/>
                </a:lnSpc>
              </a:pPr>
            </a:p>
          </p:txBody>
        </p:sp>
      </p:grpSp>
      <p:sp>
        <p:nvSpPr>
          <p:cNvPr name="TextBox 21" id="21"/>
          <p:cNvSpPr txBox="true"/>
          <p:nvPr/>
        </p:nvSpPr>
        <p:spPr>
          <a:xfrm rot="0">
            <a:off x="2735671" y="1185082"/>
            <a:ext cx="12816658" cy="1095375"/>
          </a:xfrm>
          <a:prstGeom prst="rect">
            <a:avLst/>
          </a:prstGeom>
        </p:spPr>
        <p:txBody>
          <a:bodyPr anchor="t" rtlCol="false" tIns="0" lIns="0" bIns="0" rIns="0">
            <a:spAutoFit/>
          </a:bodyPr>
          <a:lstStyle/>
          <a:p>
            <a:pPr algn="ctr">
              <a:lnSpc>
                <a:spcPts val="8160"/>
              </a:lnSpc>
            </a:pPr>
            <a:r>
              <a:rPr lang="en-US" b="true" sz="6800">
                <a:solidFill>
                  <a:srgbClr val="FF385C"/>
                </a:solidFill>
                <a:latin typeface="Poppins Bold"/>
                <a:ea typeface="Poppins Bold"/>
                <a:cs typeface="Poppins Bold"/>
                <a:sym typeface="Poppins Bold"/>
              </a:rPr>
              <a:t>Data Analysis</a:t>
            </a:r>
          </a:p>
        </p:txBody>
      </p:sp>
      <p:sp>
        <p:nvSpPr>
          <p:cNvPr name="Freeform 22" id="22"/>
          <p:cNvSpPr/>
          <p:nvPr/>
        </p:nvSpPr>
        <p:spPr>
          <a:xfrm flipH="true" flipV="false" rot="0">
            <a:off x="14204025" y="-70211"/>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10477619" y="7284213"/>
            <a:ext cx="6734056" cy="847725"/>
          </a:xfrm>
          <a:prstGeom prst="rect">
            <a:avLst/>
          </a:prstGeom>
        </p:spPr>
        <p:txBody>
          <a:bodyPr anchor="t" rtlCol="false" tIns="0" lIns="0" bIns="0" rIns="0">
            <a:spAutoFit/>
          </a:bodyPr>
          <a:lstStyle/>
          <a:p>
            <a:pPr algn="l">
              <a:lnSpc>
                <a:spcPts val="3291"/>
              </a:lnSpc>
            </a:pPr>
            <a:r>
              <a:rPr lang="en-US" sz="2742" b="true">
                <a:solidFill>
                  <a:srgbClr val="FFFFFF"/>
                </a:solidFill>
                <a:latin typeface="Poppins Bold"/>
                <a:ea typeface="Poppins Bold"/>
                <a:cs typeface="Poppins Bold"/>
                <a:sym typeface="Poppins Bold"/>
              </a:rPr>
              <a:t>Distribusi Geografis dan Pengaruh Jarak ke Pusat Kota</a:t>
            </a:r>
          </a:p>
        </p:txBody>
      </p:sp>
      <p:sp>
        <p:nvSpPr>
          <p:cNvPr name="TextBox 24" id="24"/>
          <p:cNvSpPr txBox="true"/>
          <p:nvPr/>
        </p:nvSpPr>
        <p:spPr>
          <a:xfrm rot="0">
            <a:off x="2735671" y="3243091"/>
            <a:ext cx="7270368" cy="847725"/>
          </a:xfrm>
          <a:prstGeom prst="rect">
            <a:avLst/>
          </a:prstGeom>
        </p:spPr>
        <p:txBody>
          <a:bodyPr anchor="t" rtlCol="false" tIns="0" lIns="0" bIns="0" rIns="0">
            <a:spAutoFit/>
          </a:bodyPr>
          <a:lstStyle/>
          <a:p>
            <a:pPr algn="l">
              <a:lnSpc>
                <a:spcPts val="3291"/>
              </a:lnSpc>
            </a:pPr>
            <a:r>
              <a:rPr lang="en-US" sz="2742" b="true">
                <a:solidFill>
                  <a:srgbClr val="FFFFFF"/>
                </a:solidFill>
                <a:latin typeface="Poppins Bold"/>
                <a:ea typeface="Poppins Bold"/>
                <a:cs typeface="Poppins Bold"/>
                <a:sym typeface="Poppins Bold"/>
              </a:rPr>
              <a:t>Distribusi Harga Sewa Harian dan Faktor yang Mempengaruhi</a:t>
            </a:r>
          </a:p>
        </p:txBody>
      </p:sp>
      <p:sp>
        <p:nvSpPr>
          <p:cNvPr name="TextBox 25" id="25"/>
          <p:cNvSpPr txBox="true"/>
          <p:nvPr/>
        </p:nvSpPr>
        <p:spPr>
          <a:xfrm rot="0">
            <a:off x="6846084" y="5228050"/>
            <a:ext cx="6319910" cy="847725"/>
          </a:xfrm>
          <a:prstGeom prst="rect">
            <a:avLst/>
          </a:prstGeom>
        </p:spPr>
        <p:txBody>
          <a:bodyPr anchor="t" rtlCol="false" tIns="0" lIns="0" bIns="0" rIns="0">
            <a:spAutoFit/>
          </a:bodyPr>
          <a:lstStyle/>
          <a:p>
            <a:pPr algn="l">
              <a:lnSpc>
                <a:spcPts val="3291"/>
              </a:lnSpc>
            </a:pPr>
            <a:r>
              <a:rPr lang="en-US" sz="2742" b="true">
                <a:solidFill>
                  <a:srgbClr val="FFFFFF"/>
                </a:solidFill>
                <a:latin typeface="Poppins Bold"/>
                <a:ea typeface="Poppins Bold"/>
                <a:cs typeface="Poppins Bold"/>
                <a:sym typeface="Poppins Bold"/>
              </a:rPr>
              <a:t>Membandingkan Performa Berbagai Jenis Kamar</a:t>
            </a:r>
          </a:p>
        </p:txBody>
      </p:sp>
      <p:sp>
        <p:nvSpPr>
          <p:cNvPr name="TextBox 26" id="26"/>
          <p:cNvSpPr txBox="true"/>
          <p:nvPr/>
        </p:nvSpPr>
        <p:spPr>
          <a:xfrm rot="0">
            <a:off x="11435243" y="6180002"/>
            <a:ext cx="4926715" cy="509712"/>
          </a:xfrm>
          <a:prstGeom prst="rect">
            <a:avLst/>
          </a:prstGeom>
        </p:spPr>
        <p:txBody>
          <a:bodyPr anchor="t" rtlCol="false" tIns="0" lIns="0" bIns="0" rIns="0">
            <a:spAutoFit/>
          </a:bodyPr>
          <a:lstStyle/>
          <a:p>
            <a:pPr algn="l">
              <a:lnSpc>
                <a:spcPts val="3771"/>
              </a:lnSpc>
            </a:pPr>
            <a:r>
              <a:rPr lang="en-US" sz="3142" b="true">
                <a:solidFill>
                  <a:srgbClr val="FFFFFF"/>
                </a:solidFill>
                <a:latin typeface="Poppins Bold"/>
                <a:ea typeface="Poppins Bold"/>
                <a:cs typeface="Poppins Bold"/>
                <a:sym typeface="Poppins Bold"/>
              </a:rPr>
              <a:t>Variables Analysis</a:t>
            </a:r>
          </a:p>
        </p:txBody>
      </p:sp>
      <p:sp>
        <p:nvSpPr>
          <p:cNvPr name="Freeform 27" id="27"/>
          <p:cNvSpPr/>
          <p:nvPr/>
        </p:nvSpPr>
        <p:spPr>
          <a:xfrm flipH="false" flipV="false" rot="0">
            <a:off x="1310614" y="3168616"/>
            <a:ext cx="1025250" cy="1025250"/>
          </a:xfrm>
          <a:custGeom>
            <a:avLst/>
            <a:gdLst/>
            <a:ahLst/>
            <a:cxnLst/>
            <a:rect r="r" b="b" t="t" l="l"/>
            <a:pathLst>
              <a:path h="1025250" w="1025250">
                <a:moveTo>
                  <a:pt x="0" y="0"/>
                </a:moveTo>
                <a:lnTo>
                  <a:pt x="1025250" y="0"/>
                </a:lnTo>
                <a:lnTo>
                  <a:pt x="1025250" y="1025250"/>
                </a:lnTo>
                <a:lnTo>
                  <a:pt x="0" y="1025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5463168" y="5060093"/>
            <a:ext cx="907687" cy="1075777"/>
          </a:xfrm>
          <a:custGeom>
            <a:avLst/>
            <a:gdLst/>
            <a:ahLst/>
            <a:cxnLst/>
            <a:rect r="r" b="b" t="t" l="l"/>
            <a:pathLst>
              <a:path h="1075777" w="907687">
                <a:moveTo>
                  <a:pt x="0" y="0"/>
                </a:moveTo>
                <a:lnTo>
                  <a:pt x="907687" y="0"/>
                </a:lnTo>
                <a:lnTo>
                  <a:pt x="907687" y="1075777"/>
                </a:lnTo>
                <a:lnTo>
                  <a:pt x="0" y="10757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8977942" y="7418252"/>
            <a:ext cx="1161230" cy="539972"/>
          </a:xfrm>
          <a:custGeom>
            <a:avLst/>
            <a:gdLst/>
            <a:ahLst/>
            <a:cxnLst/>
            <a:rect r="r" b="b" t="t" l="l"/>
            <a:pathLst>
              <a:path h="539972" w="1161230">
                <a:moveTo>
                  <a:pt x="0" y="0"/>
                </a:moveTo>
                <a:lnTo>
                  <a:pt x="1161229" y="0"/>
                </a:lnTo>
                <a:lnTo>
                  <a:pt x="1161229" y="539972"/>
                </a:lnTo>
                <a:lnTo>
                  <a:pt x="0" y="539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71889" y="-133173"/>
            <a:ext cx="7516111" cy="10553345"/>
            <a:chOff x="0" y="0"/>
            <a:chExt cx="1979552" cy="2779482"/>
          </a:xfrm>
        </p:grpSpPr>
        <p:sp>
          <p:nvSpPr>
            <p:cNvPr name="Freeform 3" id="3"/>
            <p:cNvSpPr/>
            <p:nvPr/>
          </p:nvSpPr>
          <p:spPr>
            <a:xfrm flipH="false" flipV="false" rot="0">
              <a:off x="0" y="0"/>
              <a:ext cx="1979552" cy="2779482"/>
            </a:xfrm>
            <a:custGeom>
              <a:avLst/>
              <a:gdLst/>
              <a:ahLst/>
              <a:cxnLst/>
              <a:rect r="r" b="b" t="t" l="l"/>
              <a:pathLst>
                <a:path h="2779482" w="1979552">
                  <a:moveTo>
                    <a:pt x="0" y="0"/>
                  </a:moveTo>
                  <a:lnTo>
                    <a:pt x="1979552" y="0"/>
                  </a:lnTo>
                  <a:lnTo>
                    <a:pt x="1979552" y="2779482"/>
                  </a:lnTo>
                  <a:lnTo>
                    <a:pt x="0" y="2779482"/>
                  </a:lnTo>
                  <a:close/>
                </a:path>
              </a:pathLst>
            </a:custGeom>
            <a:solidFill>
              <a:srgbClr val="FF385C"/>
            </a:solidFill>
          </p:spPr>
        </p:sp>
        <p:sp>
          <p:nvSpPr>
            <p:cNvPr name="TextBox 4" id="4"/>
            <p:cNvSpPr txBox="true"/>
            <p:nvPr/>
          </p:nvSpPr>
          <p:spPr>
            <a:xfrm>
              <a:off x="0" y="-57150"/>
              <a:ext cx="1979552" cy="2836632"/>
            </a:xfrm>
            <a:prstGeom prst="rect">
              <a:avLst/>
            </a:prstGeom>
          </p:spPr>
          <p:txBody>
            <a:bodyPr anchor="ctr" rtlCol="false" tIns="50800" lIns="50800" bIns="50800" rIns="50800"/>
            <a:lstStyle/>
            <a:p>
              <a:pPr algn="ctr">
                <a:lnSpc>
                  <a:spcPts val="3262"/>
                </a:lnSpc>
              </a:pPr>
            </a:p>
          </p:txBody>
        </p:sp>
      </p:grpSp>
      <p:sp>
        <p:nvSpPr>
          <p:cNvPr name="Freeform 5" id="5"/>
          <p:cNvSpPr/>
          <p:nvPr/>
        </p:nvSpPr>
        <p:spPr>
          <a:xfrm flipH="false" flipV="false" rot="0">
            <a:off x="172648" y="2582234"/>
            <a:ext cx="10269978" cy="7051736"/>
          </a:xfrm>
          <a:custGeom>
            <a:avLst/>
            <a:gdLst/>
            <a:ahLst/>
            <a:cxnLst/>
            <a:rect r="r" b="b" t="t" l="l"/>
            <a:pathLst>
              <a:path h="7051736" w="10269978">
                <a:moveTo>
                  <a:pt x="0" y="0"/>
                </a:moveTo>
                <a:lnTo>
                  <a:pt x="10269978" y="0"/>
                </a:lnTo>
                <a:lnTo>
                  <a:pt x="10269978" y="7051736"/>
                </a:lnTo>
                <a:lnTo>
                  <a:pt x="0" y="7051736"/>
                </a:lnTo>
                <a:lnTo>
                  <a:pt x="0" y="0"/>
                </a:lnTo>
                <a:close/>
              </a:path>
            </a:pathLst>
          </a:custGeom>
          <a:blipFill>
            <a:blip r:embed="rId2"/>
            <a:stretch>
              <a:fillRect l="0" t="0" r="0" b="0"/>
            </a:stretch>
          </a:blipFill>
        </p:spPr>
      </p:sp>
      <p:sp>
        <p:nvSpPr>
          <p:cNvPr name="TextBox 6" id="6"/>
          <p:cNvSpPr txBox="true"/>
          <p:nvPr/>
        </p:nvSpPr>
        <p:spPr>
          <a:xfrm rot="0">
            <a:off x="663455" y="697187"/>
            <a:ext cx="10962919" cy="1000125"/>
          </a:xfrm>
          <a:prstGeom prst="rect">
            <a:avLst/>
          </a:prstGeom>
        </p:spPr>
        <p:txBody>
          <a:bodyPr anchor="t" rtlCol="false" tIns="0" lIns="0" bIns="0" rIns="0">
            <a:spAutoFit/>
          </a:bodyPr>
          <a:lstStyle/>
          <a:p>
            <a:pPr algn="l">
              <a:lnSpc>
                <a:spcPts val="3840"/>
              </a:lnSpc>
            </a:pPr>
            <a:r>
              <a:rPr lang="en-US" sz="3200" b="true">
                <a:solidFill>
                  <a:srgbClr val="FF385C"/>
                </a:solidFill>
                <a:latin typeface="Poppins Ultra-Bold"/>
                <a:ea typeface="Poppins Ultra-Bold"/>
                <a:cs typeface="Poppins Ultra-Bold"/>
                <a:sym typeface="Poppins Ultra-Bold"/>
              </a:rPr>
              <a:t>Distribusi Harga Sewa Harian dan Faktor yang Mempengaruhi</a:t>
            </a:r>
          </a:p>
        </p:txBody>
      </p:sp>
      <p:sp>
        <p:nvSpPr>
          <p:cNvPr name="TextBox 7" id="7"/>
          <p:cNvSpPr txBox="true"/>
          <p:nvPr/>
        </p:nvSpPr>
        <p:spPr>
          <a:xfrm rot="0">
            <a:off x="10771889" y="3251103"/>
            <a:ext cx="7110648" cy="4555553"/>
          </a:xfrm>
          <a:prstGeom prst="rect">
            <a:avLst/>
          </a:prstGeom>
        </p:spPr>
        <p:txBody>
          <a:bodyPr anchor="t" rtlCol="false" tIns="0" lIns="0" bIns="0" rIns="0">
            <a:spAutoFit/>
          </a:bodyPr>
          <a:lstStyle/>
          <a:p>
            <a:pPr algn="just" marL="555411" indent="-277705" lvl="1">
              <a:lnSpc>
                <a:spcPts val="3601"/>
              </a:lnSpc>
              <a:buFont typeface="Arial"/>
              <a:buChar char="•"/>
            </a:pPr>
            <a:r>
              <a:rPr lang="en-US" b="true" sz="2572">
                <a:solidFill>
                  <a:srgbClr val="FFFFFF"/>
                </a:solidFill>
                <a:latin typeface="Poppins Bold"/>
                <a:ea typeface="Poppins Bold"/>
                <a:cs typeface="Poppins Bold"/>
                <a:sym typeface="Poppins Bold"/>
              </a:rPr>
              <a:t>Distribusi Miring ke Kanan:</a:t>
            </a:r>
            <a:r>
              <a:rPr lang="en-US" b="true" sz="2572">
                <a:solidFill>
                  <a:srgbClr val="FFFFFF"/>
                </a:solidFill>
                <a:latin typeface="Poppins Medium"/>
                <a:ea typeface="Poppins Medium"/>
                <a:cs typeface="Poppins Medium"/>
                <a:sym typeface="Poppins Medium"/>
              </a:rPr>
              <a:t> Mayoritas harga sewa harian berada di kisaran rendah, dengan beberapa outlier di harga sangat tinggi.</a:t>
            </a:r>
          </a:p>
          <a:p>
            <a:pPr algn="just">
              <a:lnSpc>
                <a:spcPts val="3601"/>
              </a:lnSpc>
            </a:pPr>
          </a:p>
          <a:p>
            <a:pPr algn="just" marL="555411" indent="-277705" lvl="1">
              <a:lnSpc>
                <a:spcPts val="3601"/>
              </a:lnSpc>
              <a:buFont typeface="Arial"/>
              <a:buChar char="•"/>
            </a:pPr>
            <a:r>
              <a:rPr lang="en-US" b="true" sz="2572">
                <a:solidFill>
                  <a:srgbClr val="FFFFFF"/>
                </a:solidFill>
                <a:latin typeface="Poppins Bold"/>
                <a:ea typeface="Poppins Bold"/>
                <a:cs typeface="Poppins Bold"/>
                <a:sym typeface="Poppins Bold"/>
              </a:rPr>
              <a:t>Median Harga:</a:t>
            </a:r>
            <a:r>
              <a:rPr lang="en-US" b="true" sz="2572">
                <a:solidFill>
                  <a:srgbClr val="FFFFFF"/>
                </a:solidFill>
                <a:latin typeface="Poppins Medium"/>
                <a:ea typeface="Poppins Medium"/>
                <a:cs typeface="Poppins Medium"/>
                <a:sym typeface="Poppins Medium"/>
              </a:rPr>
              <a:t> Median harga sewa adalah 1.429 Baht, menunjukkan bahwa sebagian besar listing berada di bawah angka ini.</a:t>
            </a:r>
          </a:p>
          <a:p>
            <a:pPr algn="just">
              <a:lnSpc>
                <a:spcPts val="3461"/>
              </a:lnSpc>
              <a:spcBef>
                <a:spcPct val="0"/>
              </a:spcBef>
            </a:pPr>
          </a:p>
        </p:txBody>
      </p:sp>
      <p:sp>
        <p:nvSpPr>
          <p:cNvPr name="TextBox 8" id="8"/>
          <p:cNvSpPr txBox="true"/>
          <p:nvPr/>
        </p:nvSpPr>
        <p:spPr>
          <a:xfrm rot="0">
            <a:off x="11150984" y="2283707"/>
            <a:ext cx="6757921" cy="419100"/>
          </a:xfrm>
          <a:prstGeom prst="rect">
            <a:avLst/>
          </a:prstGeom>
        </p:spPr>
        <p:txBody>
          <a:bodyPr anchor="t" rtlCol="false" tIns="0" lIns="0" bIns="0" rIns="0">
            <a:spAutoFit/>
          </a:bodyPr>
          <a:lstStyle/>
          <a:p>
            <a:pPr algn="ctr">
              <a:lnSpc>
                <a:spcPts val="3084"/>
              </a:lnSpc>
            </a:pPr>
            <a:r>
              <a:rPr lang="en-US" b="true" sz="2570">
                <a:solidFill>
                  <a:srgbClr val="FFFFFF"/>
                </a:solidFill>
                <a:latin typeface="Poppins Ultra-Bold"/>
                <a:ea typeface="Poppins Ultra-Bold"/>
                <a:cs typeface="Poppins Ultra-Bold"/>
                <a:sym typeface="Poppins Ultra-Bold"/>
              </a:rPr>
              <a:t>Distribusi Harga Sewa Harian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845374" cy="10553345"/>
            <a:chOff x="0" y="0"/>
            <a:chExt cx="2066271" cy="2779482"/>
          </a:xfrm>
        </p:grpSpPr>
        <p:sp>
          <p:nvSpPr>
            <p:cNvPr name="Freeform 3" id="3"/>
            <p:cNvSpPr/>
            <p:nvPr/>
          </p:nvSpPr>
          <p:spPr>
            <a:xfrm flipH="false" flipV="false" rot="0">
              <a:off x="0" y="0"/>
              <a:ext cx="2066271" cy="2779482"/>
            </a:xfrm>
            <a:custGeom>
              <a:avLst/>
              <a:gdLst/>
              <a:ahLst/>
              <a:cxnLst/>
              <a:rect r="r" b="b" t="t" l="l"/>
              <a:pathLst>
                <a:path h="2779482" w="2066271">
                  <a:moveTo>
                    <a:pt x="0" y="0"/>
                  </a:moveTo>
                  <a:lnTo>
                    <a:pt x="2066271" y="0"/>
                  </a:lnTo>
                  <a:lnTo>
                    <a:pt x="2066271" y="2779482"/>
                  </a:lnTo>
                  <a:lnTo>
                    <a:pt x="0" y="2779482"/>
                  </a:lnTo>
                  <a:close/>
                </a:path>
              </a:pathLst>
            </a:custGeom>
            <a:solidFill>
              <a:srgbClr val="FF385C"/>
            </a:solidFill>
          </p:spPr>
        </p:sp>
        <p:sp>
          <p:nvSpPr>
            <p:cNvPr name="TextBox 4" id="4"/>
            <p:cNvSpPr txBox="true"/>
            <p:nvPr/>
          </p:nvSpPr>
          <p:spPr>
            <a:xfrm>
              <a:off x="0" y="-57150"/>
              <a:ext cx="2066271" cy="2836632"/>
            </a:xfrm>
            <a:prstGeom prst="rect">
              <a:avLst/>
            </a:prstGeom>
          </p:spPr>
          <p:txBody>
            <a:bodyPr anchor="ctr" rtlCol="false" tIns="50800" lIns="50800" bIns="50800" rIns="50800"/>
            <a:lstStyle/>
            <a:p>
              <a:pPr algn="ctr">
                <a:lnSpc>
                  <a:spcPts val="3262"/>
                </a:lnSpc>
              </a:pPr>
            </a:p>
          </p:txBody>
        </p:sp>
      </p:grpSp>
      <p:sp>
        <p:nvSpPr>
          <p:cNvPr name="Freeform 5" id="5"/>
          <p:cNvSpPr/>
          <p:nvPr/>
        </p:nvSpPr>
        <p:spPr>
          <a:xfrm flipH="false" flipV="false" rot="0">
            <a:off x="8119987" y="2479784"/>
            <a:ext cx="9932726" cy="6784711"/>
          </a:xfrm>
          <a:custGeom>
            <a:avLst/>
            <a:gdLst/>
            <a:ahLst/>
            <a:cxnLst/>
            <a:rect r="r" b="b" t="t" l="l"/>
            <a:pathLst>
              <a:path h="6784711" w="9932726">
                <a:moveTo>
                  <a:pt x="0" y="0"/>
                </a:moveTo>
                <a:lnTo>
                  <a:pt x="9932726" y="0"/>
                </a:lnTo>
                <a:lnTo>
                  <a:pt x="9932726" y="6784711"/>
                </a:lnTo>
                <a:lnTo>
                  <a:pt x="0" y="6784711"/>
                </a:lnTo>
                <a:lnTo>
                  <a:pt x="0" y="0"/>
                </a:lnTo>
                <a:close/>
              </a:path>
            </a:pathLst>
          </a:custGeom>
          <a:blipFill>
            <a:blip r:embed="rId2"/>
            <a:stretch>
              <a:fillRect l="0" t="0" r="0" b="0"/>
            </a:stretch>
          </a:blipFill>
        </p:spPr>
      </p:sp>
      <p:sp>
        <p:nvSpPr>
          <p:cNvPr name="TextBox 6" id="6"/>
          <p:cNvSpPr txBox="true"/>
          <p:nvPr/>
        </p:nvSpPr>
        <p:spPr>
          <a:xfrm rot="0">
            <a:off x="300688" y="3052096"/>
            <a:ext cx="7110648" cy="4116133"/>
          </a:xfrm>
          <a:prstGeom prst="rect">
            <a:avLst/>
          </a:prstGeom>
        </p:spPr>
        <p:txBody>
          <a:bodyPr anchor="t" rtlCol="false" tIns="0" lIns="0" bIns="0" rIns="0">
            <a:spAutoFit/>
          </a:bodyPr>
          <a:lstStyle/>
          <a:p>
            <a:pPr algn="just" marL="555411" indent="-277705" lvl="1">
              <a:lnSpc>
                <a:spcPts val="3601"/>
              </a:lnSpc>
              <a:buFont typeface="Arial"/>
              <a:buChar char="•"/>
            </a:pPr>
            <a:r>
              <a:rPr lang="en-US" b="true" sz="2572">
                <a:solidFill>
                  <a:srgbClr val="FFFFFF"/>
                </a:solidFill>
                <a:latin typeface="Poppins Bold"/>
                <a:ea typeface="Poppins Bold"/>
                <a:cs typeface="Poppins Bold"/>
                <a:sym typeface="Poppins Bold"/>
              </a:rPr>
              <a:t>Konsentrasi di Rentang 500-2.500 Baht</a:t>
            </a:r>
            <a:r>
              <a:rPr lang="en-US" b="true" sz="2572">
                <a:solidFill>
                  <a:srgbClr val="FFFFFF"/>
                </a:solidFill>
                <a:latin typeface="Poppins Medium"/>
                <a:ea typeface="Poppins Medium"/>
                <a:cs typeface="Poppins Medium"/>
                <a:sym typeface="Poppins Medium"/>
              </a:rPr>
              <a:t>: Sebagian besar listing berada di rentang ini, menunjukkan permintaan tinggi untuk properti terjangkau.</a:t>
            </a:r>
          </a:p>
          <a:p>
            <a:pPr algn="just">
              <a:lnSpc>
                <a:spcPts val="3601"/>
              </a:lnSpc>
            </a:pPr>
          </a:p>
          <a:p>
            <a:pPr algn="just" marL="555411" indent="-277705" lvl="1">
              <a:lnSpc>
                <a:spcPts val="3601"/>
              </a:lnSpc>
              <a:spcBef>
                <a:spcPct val="0"/>
              </a:spcBef>
              <a:buFont typeface="Arial"/>
              <a:buChar char="•"/>
            </a:pPr>
            <a:r>
              <a:rPr lang="en-US" b="true" sz="2572">
                <a:solidFill>
                  <a:srgbClr val="FFFFFF"/>
                </a:solidFill>
                <a:latin typeface="Poppins Bold"/>
                <a:ea typeface="Poppins Bold"/>
                <a:cs typeface="Poppins Bold"/>
                <a:sym typeface="Poppins Bold"/>
              </a:rPr>
              <a:t>Sedikit Outlier Mahal:</a:t>
            </a:r>
            <a:r>
              <a:rPr lang="en-US" b="true" sz="2572">
                <a:solidFill>
                  <a:srgbClr val="FFFFFF"/>
                </a:solidFill>
                <a:latin typeface="Poppins Medium"/>
                <a:ea typeface="Poppins Medium"/>
                <a:cs typeface="Poppins Medium"/>
                <a:sym typeface="Poppins Medium"/>
              </a:rPr>
              <a:t> Hanya sejumlah kecil properti mewah yang menawarkan harga di atas 10.000 Baht per malam.</a:t>
            </a:r>
          </a:p>
        </p:txBody>
      </p:sp>
      <p:sp>
        <p:nvSpPr>
          <p:cNvPr name="TextBox 7" id="7"/>
          <p:cNvSpPr txBox="true"/>
          <p:nvPr/>
        </p:nvSpPr>
        <p:spPr>
          <a:xfrm rot="0">
            <a:off x="8119987" y="757774"/>
            <a:ext cx="10962919" cy="1000125"/>
          </a:xfrm>
          <a:prstGeom prst="rect">
            <a:avLst/>
          </a:prstGeom>
        </p:spPr>
        <p:txBody>
          <a:bodyPr anchor="t" rtlCol="false" tIns="0" lIns="0" bIns="0" rIns="0">
            <a:spAutoFit/>
          </a:bodyPr>
          <a:lstStyle/>
          <a:p>
            <a:pPr algn="l">
              <a:lnSpc>
                <a:spcPts val="3840"/>
              </a:lnSpc>
            </a:pPr>
            <a:r>
              <a:rPr lang="en-US" sz="3200" b="true">
                <a:solidFill>
                  <a:srgbClr val="FF385C"/>
                </a:solidFill>
                <a:latin typeface="Poppins Ultra-Bold"/>
                <a:ea typeface="Poppins Ultra-Bold"/>
                <a:cs typeface="Poppins Ultra-Bold"/>
                <a:sym typeface="Poppins Ultra-Bold"/>
              </a:rPr>
              <a:t>Distribusi Harga Sewa Harian dan Faktor yang Mempengaruhi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8366" y="0"/>
            <a:ext cx="6927793" cy="10287000"/>
            <a:chOff x="0" y="0"/>
            <a:chExt cx="9237058" cy="13716000"/>
          </a:xfrm>
        </p:grpSpPr>
        <p:pic>
          <p:nvPicPr>
            <p:cNvPr name="Picture 3" id="3"/>
            <p:cNvPicPr>
              <a:picLocks noChangeAspect="true"/>
            </p:cNvPicPr>
            <p:nvPr/>
          </p:nvPicPr>
          <p:blipFill>
            <a:blip r:embed="rId2"/>
            <a:srcRect l="29824" t="0" r="29824" b="0"/>
            <a:stretch>
              <a:fillRect/>
            </a:stretch>
          </p:blipFill>
          <p:spPr>
            <a:xfrm flipH="false" flipV="false">
              <a:off x="0" y="0"/>
              <a:ext cx="9237058" cy="13716000"/>
            </a:xfrm>
            <a:prstGeom prst="rect">
              <a:avLst/>
            </a:prstGeom>
          </p:spPr>
        </p:pic>
      </p:grpSp>
      <p:grpSp>
        <p:nvGrpSpPr>
          <p:cNvPr name="Group 4" id="4"/>
          <p:cNvGrpSpPr/>
          <p:nvPr/>
        </p:nvGrpSpPr>
        <p:grpSpPr>
          <a:xfrm rot="0">
            <a:off x="10022752" y="3065136"/>
            <a:ext cx="808038" cy="80803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0039086" y="4939974"/>
            <a:ext cx="808038" cy="80803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0039086" y="6650628"/>
            <a:ext cx="808038" cy="80803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0039086" y="8361282"/>
            <a:ext cx="808038" cy="80803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10064780" y="1519703"/>
            <a:ext cx="7106334" cy="749300"/>
          </a:xfrm>
          <a:prstGeom prst="rect">
            <a:avLst/>
          </a:prstGeom>
        </p:spPr>
        <p:txBody>
          <a:bodyPr anchor="t" rtlCol="false" tIns="0" lIns="0" bIns="0" rIns="0">
            <a:spAutoFit/>
          </a:bodyPr>
          <a:lstStyle/>
          <a:p>
            <a:pPr algn="l">
              <a:lnSpc>
                <a:spcPts val="5499"/>
              </a:lnSpc>
            </a:pPr>
            <a:r>
              <a:rPr lang="en-US" sz="4999" b="true">
                <a:solidFill>
                  <a:srgbClr val="FF5757"/>
                </a:solidFill>
                <a:latin typeface="Poppins Semi-Bold"/>
                <a:ea typeface="Poppins Semi-Bold"/>
                <a:cs typeface="Poppins Semi-Bold"/>
                <a:sym typeface="Poppins Semi-Bold"/>
              </a:rPr>
              <a:t>Outline</a:t>
            </a:r>
          </a:p>
        </p:txBody>
      </p:sp>
      <p:sp>
        <p:nvSpPr>
          <p:cNvPr name="Freeform 17" id="17"/>
          <p:cNvSpPr/>
          <p:nvPr/>
        </p:nvSpPr>
        <p:spPr>
          <a:xfrm flipH="false" flipV="false" rot="-2804932">
            <a:off x="2646475" y="2931398"/>
            <a:ext cx="7160047" cy="7536892"/>
          </a:xfrm>
          <a:custGeom>
            <a:avLst/>
            <a:gdLst/>
            <a:ahLst/>
            <a:cxnLst/>
            <a:rect r="r" b="b" t="t" l="l"/>
            <a:pathLst>
              <a:path h="7536892" w="7160047">
                <a:moveTo>
                  <a:pt x="0" y="0"/>
                </a:moveTo>
                <a:lnTo>
                  <a:pt x="7160047" y="0"/>
                </a:lnTo>
                <a:lnTo>
                  <a:pt x="7160047" y="7536892"/>
                </a:lnTo>
                <a:lnTo>
                  <a:pt x="0" y="75368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2804932">
            <a:off x="2399821" y="-1895797"/>
            <a:ext cx="7002623" cy="7371182"/>
          </a:xfrm>
          <a:custGeom>
            <a:avLst/>
            <a:gdLst/>
            <a:ahLst/>
            <a:cxnLst/>
            <a:rect r="r" b="b" t="t" l="l"/>
            <a:pathLst>
              <a:path h="7371182" w="7002623">
                <a:moveTo>
                  <a:pt x="0" y="0"/>
                </a:moveTo>
                <a:lnTo>
                  <a:pt x="7002623" y="0"/>
                </a:lnTo>
                <a:lnTo>
                  <a:pt x="7002623" y="7371182"/>
                </a:lnTo>
                <a:lnTo>
                  <a:pt x="0" y="73711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true" flipV="true" rot="10167222">
            <a:off x="6579250" y="5578326"/>
            <a:ext cx="3015979" cy="4934117"/>
          </a:xfrm>
          <a:custGeom>
            <a:avLst/>
            <a:gdLst/>
            <a:ahLst/>
            <a:cxnLst/>
            <a:rect r="r" b="b" t="t" l="l"/>
            <a:pathLst>
              <a:path h="4934117" w="3015979">
                <a:moveTo>
                  <a:pt x="3015979" y="4934117"/>
                </a:moveTo>
                <a:lnTo>
                  <a:pt x="0" y="4934117"/>
                </a:lnTo>
                <a:lnTo>
                  <a:pt x="0" y="0"/>
                </a:lnTo>
                <a:lnTo>
                  <a:pt x="3015979" y="0"/>
                </a:lnTo>
                <a:lnTo>
                  <a:pt x="3015979" y="4934117"/>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8510046">
            <a:off x="7124050" y="2978131"/>
            <a:ext cx="1168213" cy="1229698"/>
          </a:xfrm>
          <a:custGeom>
            <a:avLst/>
            <a:gdLst/>
            <a:ahLst/>
            <a:cxnLst/>
            <a:rect r="r" b="b" t="t" l="l"/>
            <a:pathLst>
              <a:path h="1229698" w="1168213">
                <a:moveTo>
                  <a:pt x="0" y="0"/>
                </a:moveTo>
                <a:lnTo>
                  <a:pt x="1168213" y="0"/>
                </a:lnTo>
                <a:lnTo>
                  <a:pt x="1168213" y="1229698"/>
                </a:lnTo>
                <a:lnTo>
                  <a:pt x="0" y="1229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187784">
            <a:off x="7179926" y="881089"/>
            <a:ext cx="352371" cy="35237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4" id="24"/>
          <p:cNvGrpSpPr/>
          <p:nvPr/>
        </p:nvGrpSpPr>
        <p:grpSpPr>
          <a:xfrm rot="187784">
            <a:off x="6878422" y="392293"/>
            <a:ext cx="355695" cy="35569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7" id="27"/>
          <p:cNvGrpSpPr/>
          <p:nvPr/>
        </p:nvGrpSpPr>
        <p:grpSpPr>
          <a:xfrm rot="187784">
            <a:off x="7260693" y="1428066"/>
            <a:ext cx="352371" cy="35237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30" id="30"/>
          <p:cNvGrpSpPr/>
          <p:nvPr/>
        </p:nvGrpSpPr>
        <p:grpSpPr>
          <a:xfrm rot="0">
            <a:off x="4982640" y="7282019"/>
            <a:ext cx="434014" cy="43401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33" id="33"/>
          <p:cNvGrpSpPr/>
          <p:nvPr/>
        </p:nvGrpSpPr>
        <p:grpSpPr>
          <a:xfrm rot="0">
            <a:off x="4856787" y="7921799"/>
            <a:ext cx="429958" cy="42995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36" id="36"/>
          <p:cNvGrpSpPr/>
          <p:nvPr/>
        </p:nvGrpSpPr>
        <p:grpSpPr>
          <a:xfrm rot="0">
            <a:off x="4982640" y="8513682"/>
            <a:ext cx="429958" cy="42995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
        <p:nvSpPr>
          <p:cNvPr name="TextBox 39" id="39"/>
          <p:cNvSpPr txBox="true"/>
          <p:nvPr/>
        </p:nvSpPr>
        <p:spPr>
          <a:xfrm rot="0">
            <a:off x="10129794" y="3242884"/>
            <a:ext cx="593954" cy="397722"/>
          </a:xfrm>
          <a:prstGeom prst="rect">
            <a:avLst/>
          </a:prstGeom>
        </p:spPr>
        <p:txBody>
          <a:bodyPr anchor="t" rtlCol="false" tIns="0" lIns="0" bIns="0" rIns="0">
            <a:spAutoFit/>
          </a:bodyPr>
          <a:lstStyle/>
          <a:p>
            <a:pPr algn="ctr">
              <a:lnSpc>
                <a:spcPts val="2906"/>
              </a:lnSpc>
              <a:spcBef>
                <a:spcPct val="0"/>
              </a:spcBef>
            </a:pPr>
            <a:r>
              <a:rPr lang="en-US" b="true" sz="2422">
                <a:solidFill>
                  <a:srgbClr val="FFFFFF"/>
                </a:solidFill>
                <a:latin typeface="Poppins Bold"/>
                <a:ea typeface="Poppins Bold"/>
                <a:cs typeface="Poppins Bold"/>
                <a:sym typeface="Poppins Bold"/>
              </a:rPr>
              <a:t>01</a:t>
            </a:r>
          </a:p>
        </p:txBody>
      </p:sp>
      <p:sp>
        <p:nvSpPr>
          <p:cNvPr name="TextBox 40" id="40"/>
          <p:cNvSpPr txBox="true"/>
          <p:nvPr/>
        </p:nvSpPr>
        <p:spPr>
          <a:xfrm rot="0">
            <a:off x="10129794" y="5135144"/>
            <a:ext cx="593954" cy="397722"/>
          </a:xfrm>
          <a:prstGeom prst="rect">
            <a:avLst/>
          </a:prstGeom>
        </p:spPr>
        <p:txBody>
          <a:bodyPr anchor="t" rtlCol="false" tIns="0" lIns="0" bIns="0" rIns="0">
            <a:spAutoFit/>
          </a:bodyPr>
          <a:lstStyle/>
          <a:p>
            <a:pPr algn="ctr">
              <a:lnSpc>
                <a:spcPts val="2906"/>
              </a:lnSpc>
              <a:spcBef>
                <a:spcPct val="0"/>
              </a:spcBef>
            </a:pPr>
            <a:r>
              <a:rPr lang="en-US" b="true" sz="2422">
                <a:solidFill>
                  <a:srgbClr val="FFFFFF"/>
                </a:solidFill>
                <a:latin typeface="Poppins Bold"/>
                <a:ea typeface="Poppins Bold"/>
                <a:cs typeface="Poppins Bold"/>
                <a:sym typeface="Poppins Bold"/>
              </a:rPr>
              <a:t>02</a:t>
            </a:r>
          </a:p>
        </p:txBody>
      </p:sp>
      <p:sp>
        <p:nvSpPr>
          <p:cNvPr name="TextBox 41" id="41"/>
          <p:cNvSpPr txBox="true"/>
          <p:nvPr/>
        </p:nvSpPr>
        <p:spPr>
          <a:xfrm rot="0">
            <a:off x="10146128" y="6856569"/>
            <a:ext cx="593954" cy="397722"/>
          </a:xfrm>
          <a:prstGeom prst="rect">
            <a:avLst/>
          </a:prstGeom>
        </p:spPr>
        <p:txBody>
          <a:bodyPr anchor="t" rtlCol="false" tIns="0" lIns="0" bIns="0" rIns="0">
            <a:spAutoFit/>
          </a:bodyPr>
          <a:lstStyle/>
          <a:p>
            <a:pPr algn="ctr">
              <a:lnSpc>
                <a:spcPts val="2906"/>
              </a:lnSpc>
              <a:spcBef>
                <a:spcPct val="0"/>
              </a:spcBef>
            </a:pPr>
            <a:r>
              <a:rPr lang="en-US" b="true" sz="2422">
                <a:solidFill>
                  <a:srgbClr val="FFFFFF"/>
                </a:solidFill>
                <a:latin typeface="Poppins Bold"/>
                <a:ea typeface="Poppins Bold"/>
                <a:cs typeface="Poppins Bold"/>
                <a:sym typeface="Poppins Bold"/>
              </a:rPr>
              <a:t>04</a:t>
            </a:r>
          </a:p>
        </p:txBody>
      </p:sp>
      <p:sp>
        <p:nvSpPr>
          <p:cNvPr name="TextBox 42" id="42"/>
          <p:cNvSpPr txBox="true"/>
          <p:nvPr/>
        </p:nvSpPr>
        <p:spPr>
          <a:xfrm rot="0">
            <a:off x="10146128" y="8552153"/>
            <a:ext cx="593954" cy="397722"/>
          </a:xfrm>
          <a:prstGeom prst="rect">
            <a:avLst/>
          </a:prstGeom>
        </p:spPr>
        <p:txBody>
          <a:bodyPr anchor="t" rtlCol="false" tIns="0" lIns="0" bIns="0" rIns="0">
            <a:spAutoFit/>
          </a:bodyPr>
          <a:lstStyle/>
          <a:p>
            <a:pPr algn="ctr">
              <a:lnSpc>
                <a:spcPts val="2906"/>
              </a:lnSpc>
              <a:spcBef>
                <a:spcPct val="0"/>
              </a:spcBef>
            </a:pPr>
            <a:r>
              <a:rPr lang="en-US" b="true" sz="2422">
                <a:solidFill>
                  <a:srgbClr val="FFFFFF"/>
                </a:solidFill>
                <a:latin typeface="Poppins Bold"/>
                <a:ea typeface="Poppins Bold"/>
                <a:cs typeface="Poppins Bold"/>
                <a:sym typeface="Poppins Bold"/>
              </a:rPr>
              <a:t>05</a:t>
            </a:r>
          </a:p>
        </p:txBody>
      </p:sp>
      <p:sp>
        <p:nvSpPr>
          <p:cNvPr name="TextBox 43" id="43"/>
          <p:cNvSpPr txBox="true"/>
          <p:nvPr/>
        </p:nvSpPr>
        <p:spPr>
          <a:xfrm rot="0">
            <a:off x="10984649" y="3196105"/>
            <a:ext cx="5003349" cy="879475"/>
          </a:xfrm>
          <a:prstGeom prst="rect">
            <a:avLst/>
          </a:prstGeom>
        </p:spPr>
        <p:txBody>
          <a:bodyPr anchor="t" rtlCol="false" tIns="0" lIns="0" bIns="0" rIns="0">
            <a:spAutoFit/>
          </a:bodyPr>
          <a:lstStyle/>
          <a:p>
            <a:pPr algn="l">
              <a:lnSpc>
                <a:spcPts val="3499"/>
              </a:lnSpc>
            </a:pPr>
            <a:r>
              <a:rPr lang="en-US" sz="2499" b="true">
                <a:solidFill>
                  <a:srgbClr val="000000"/>
                </a:solidFill>
                <a:latin typeface="Poppins Semi-Bold"/>
                <a:ea typeface="Poppins Semi-Bold"/>
                <a:cs typeface="Poppins Semi-Bold"/>
                <a:sym typeface="Poppins Semi-Bold"/>
              </a:rPr>
              <a:t>Business Understanding</a:t>
            </a:r>
          </a:p>
          <a:p>
            <a:pPr algn="l">
              <a:lnSpc>
                <a:spcPts val="3499"/>
              </a:lnSpc>
              <a:spcBef>
                <a:spcPct val="0"/>
              </a:spcBef>
            </a:pPr>
          </a:p>
        </p:txBody>
      </p:sp>
      <p:sp>
        <p:nvSpPr>
          <p:cNvPr name="TextBox 44" id="44"/>
          <p:cNvSpPr txBox="true"/>
          <p:nvPr/>
        </p:nvSpPr>
        <p:spPr>
          <a:xfrm rot="0">
            <a:off x="10984649" y="5059790"/>
            <a:ext cx="5003349" cy="889000"/>
          </a:xfrm>
          <a:prstGeom prst="rect">
            <a:avLst/>
          </a:prstGeom>
        </p:spPr>
        <p:txBody>
          <a:bodyPr anchor="t" rtlCol="false" tIns="0" lIns="0" bIns="0" rIns="0">
            <a:spAutoFit/>
          </a:bodyPr>
          <a:lstStyle/>
          <a:p>
            <a:pPr algn="l">
              <a:lnSpc>
                <a:spcPts val="3500"/>
              </a:lnSpc>
            </a:pPr>
            <a:r>
              <a:rPr lang="en-US" sz="2500" b="true">
                <a:solidFill>
                  <a:srgbClr val="000000"/>
                </a:solidFill>
                <a:latin typeface="Poppins Semi-Bold"/>
                <a:ea typeface="Poppins Semi-Bold"/>
                <a:cs typeface="Poppins Semi-Bold"/>
                <a:sym typeface="Poppins Semi-Bold"/>
              </a:rPr>
              <a:t>Data Cleaning &amp; Preparation</a:t>
            </a:r>
          </a:p>
          <a:p>
            <a:pPr algn="l">
              <a:lnSpc>
                <a:spcPts val="3500"/>
              </a:lnSpc>
              <a:spcBef>
                <a:spcPct val="0"/>
              </a:spcBef>
            </a:pPr>
          </a:p>
        </p:txBody>
      </p:sp>
      <p:sp>
        <p:nvSpPr>
          <p:cNvPr name="TextBox 45" id="45"/>
          <p:cNvSpPr txBox="true"/>
          <p:nvPr/>
        </p:nvSpPr>
        <p:spPr>
          <a:xfrm rot="0">
            <a:off x="11025219" y="6799419"/>
            <a:ext cx="3143563" cy="889000"/>
          </a:xfrm>
          <a:prstGeom prst="rect">
            <a:avLst/>
          </a:prstGeom>
        </p:spPr>
        <p:txBody>
          <a:bodyPr anchor="t" rtlCol="false" tIns="0" lIns="0" bIns="0" rIns="0">
            <a:spAutoFit/>
          </a:bodyPr>
          <a:lstStyle/>
          <a:p>
            <a:pPr algn="l">
              <a:lnSpc>
                <a:spcPts val="3500"/>
              </a:lnSpc>
            </a:pPr>
            <a:r>
              <a:rPr lang="en-US" sz="2500" b="true">
                <a:solidFill>
                  <a:srgbClr val="000000"/>
                </a:solidFill>
                <a:latin typeface="Poppins Semi-Bold"/>
                <a:ea typeface="Poppins Semi-Bold"/>
                <a:cs typeface="Poppins Semi-Bold"/>
                <a:sym typeface="Poppins Semi-Bold"/>
              </a:rPr>
              <a:t>Data Analysis</a:t>
            </a:r>
          </a:p>
          <a:p>
            <a:pPr algn="l">
              <a:lnSpc>
                <a:spcPts val="3500"/>
              </a:lnSpc>
              <a:spcBef>
                <a:spcPct val="0"/>
              </a:spcBef>
            </a:pPr>
          </a:p>
        </p:txBody>
      </p:sp>
      <p:sp>
        <p:nvSpPr>
          <p:cNvPr name="TextBox 46" id="46"/>
          <p:cNvSpPr txBox="true"/>
          <p:nvPr/>
        </p:nvSpPr>
        <p:spPr>
          <a:xfrm rot="0">
            <a:off x="11025219" y="8485478"/>
            <a:ext cx="6805702" cy="889000"/>
          </a:xfrm>
          <a:prstGeom prst="rect">
            <a:avLst/>
          </a:prstGeom>
        </p:spPr>
        <p:txBody>
          <a:bodyPr anchor="t" rtlCol="false" tIns="0" lIns="0" bIns="0" rIns="0">
            <a:spAutoFit/>
          </a:bodyPr>
          <a:lstStyle/>
          <a:p>
            <a:pPr algn="l">
              <a:lnSpc>
                <a:spcPts val="3500"/>
              </a:lnSpc>
            </a:pPr>
            <a:r>
              <a:rPr lang="en-US" sz="2500" b="true">
                <a:solidFill>
                  <a:srgbClr val="000000"/>
                </a:solidFill>
                <a:latin typeface="Poppins Semi-Bold"/>
                <a:ea typeface="Poppins Semi-Bold"/>
                <a:cs typeface="Poppins Semi-Bold"/>
                <a:sym typeface="Poppins Semi-Bold"/>
              </a:rPr>
              <a:t>Conculusion &amp; Recommendation</a:t>
            </a:r>
          </a:p>
          <a:p>
            <a:pPr algn="l">
              <a:lnSpc>
                <a:spcPts val="350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1975" y="2155012"/>
            <a:ext cx="10319205" cy="7103288"/>
          </a:xfrm>
          <a:custGeom>
            <a:avLst/>
            <a:gdLst/>
            <a:ahLst/>
            <a:cxnLst/>
            <a:rect r="r" b="b" t="t" l="l"/>
            <a:pathLst>
              <a:path h="7103288" w="10319205">
                <a:moveTo>
                  <a:pt x="0" y="0"/>
                </a:moveTo>
                <a:lnTo>
                  <a:pt x="10319205" y="0"/>
                </a:lnTo>
                <a:lnTo>
                  <a:pt x="10319205" y="7103288"/>
                </a:lnTo>
                <a:lnTo>
                  <a:pt x="0" y="7103288"/>
                </a:lnTo>
                <a:lnTo>
                  <a:pt x="0" y="0"/>
                </a:lnTo>
                <a:close/>
              </a:path>
            </a:pathLst>
          </a:custGeom>
          <a:blipFill>
            <a:blip r:embed="rId2"/>
            <a:stretch>
              <a:fillRect l="0" t="0" r="0" b="0"/>
            </a:stretch>
          </a:blipFill>
        </p:spPr>
      </p:sp>
      <p:grpSp>
        <p:nvGrpSpPr>
          <p:cNvPr name="Group 3" id="3"/>
          <p:cNvGrpSpPr/>
          <p:nvPr/>
        </p:nvGrpSpPr>
        <p:grpSpPr>
          <a:xfrm rot="0">
            <a:off x="11110373" y="0"/>
            <a:ext cx="7177627" cy="11552702"/>
            <a:chOff x="0" y="0"/>
            <a:chExt cx="9570169" cy="15403602"/>
          </a:xfrm>
        </p:grpSpPr>
        <p:sp>
          <p:nvSpPr>
            <p:cNvPr name="Freeform 4" id="4"/>
            <p:cNvSpPr/>
            <p:nvPr/>
          </p:nvSpPr>
          <p:spPr>
            <a:xfrm flipH="false" flipV="false" rot="0">
              <a:off x="0" y="0"/>
              <a:ext cx="9570169" cy="15302002"/>
            </a:xfrm>
            <a:custGeom>
              <a:avLst/>
              <a:gdLst/>
              <a:ahLst/>
              <a:cxnLst/>
              <a:rect r="r" b="b" t="t" l="l"/>
              <a:pathLst>
                <a:path h="15302002" w="9570169">
                  <a:moveTo>
                    <a:pt x="0" y="0"/>
                  </a:moveTo>
                  <a:lnTo>
                    <a:pt x="9570169" y="0"/>
                  </a:lnTo>
                  <a:lnTo>
                    <a:pt x="9570169" y="15302002"/>
                  </a:lnTo>
                  <a:lnTo>
                    <a:pt x="0" y="15302002"/>
                  </a:lnTo>
                  <a:close/>
                </a:path>
              </a:pathLst>
            </a:custGeom>
            <a:solidFill>
              <a:srgbClr val="FF385C"/>
            </a:solidFill>
          </p:spPr>
        </p:sp>
        <p:sp>
          <p:nvSpPr>
            <p:cNvPr name="Freeform 5" id="5"/>
            <p:cNvSpPr/>
            <p:nvPr/>
          </p:nvSpPr>
          <p:spPr>
            <a:xfrm flipH="false" flipV="false" rot="0">
              <a:off x="0" y="0"/>
              <a:ext cx="9570169" cy="15403602"/>
            </a:xfrm>
            <a:custGeom>
              <a:avLst/>
              <a:gdLst/>
              <a:ahLst/>
              <a:cxnLst/>
              <a:rect r="r" b="b" t="t" l="l"/>
              <a:pathLst>
                <a:path h="15403602" w="9570169">
                  <a:moveTo>
                    <a:pt x="0" y="15302002"/>
                  </a:moveTo>
                  <a:lnTo>
                    <a:pt x="9570169" y="15302002"/>
                  </a:lnTo>
                  <a:lnTo>
                    <a:pt x="9443169" y="15403602"/>
                  </a:lnTo>
                  <a:cubicBezTo>
                    <a:pt x="9443169" y="15403602"/>
                    <a:pt x="8452569" y="15327402"/>
                    <a:pt x="8350969" y="15327402"/>
                  </a:cubicBezTo>
                  <a:lnTo>
                    <a:pt x="1219200" y="15327402"/>
                  </a:lnTo>
                  <a:cubicBezTo>
                    <a:pt x="1117600" y="15327402"/>
                    <a:pt x="127000" y="15403602"/>
                    <a:pt x="127000" y="15403602"/>
                  </a:cubicBezTo>
                  <a:lnTo>
                    <a:pt x="0" y="15302002"/>
                  </a:lnTo>
                  <a:lnTo>
                    <a:pt x="0" y="0"/>
                  </a:lnTo>
                  <a:lnTo>
                    <a:pt x="9570169" y="0"/>
                  </a:lnTo>
                  <a:lnTo>
                    <a:pt x="9570169" y="15302002"/>
                  </a:lnTo>
                  <a:lnTo>
                    <a:pt x="12700" y="15302002"/>
                  </a:lnTo>
                  <a:lnTo>
                    <a:pt x="12700" y="15289302"/>
                  </a:lnTo>
                  <a:lnTo>
                    <a:pt x="9557469" y="15289302"/>
                  </a:lnTo>
                  <a:lnTo>
                    <a:pt x="9557469" y="12700"/>
                  </a:lnTo>
                  <a:lnTo>
                    <a:pt x="12700" y="12700"/>
                  </a:lnTo>
                  <a:lnTo>
                    <a:pt x="12700" y="15302002"/>
                  </a:lnTo>
                </a:path>
              </a:pathLst>
            </a:custGeom>
            <a:solidFill>
              <a:srgbClr val="394C60">
                <a:alpha val="9804"/>
              </a:srgbClr>
            </a:solidFill>
          </p:spPr>
        </p:sp>
        <p:sp>
          <p:nvSpPr>
            <p:cNvPr name="TextBox 6" id="6"/>
            <p:cNvSpPr txBox="true"/>
            <p:nvPr/>
          </p:nvSpPr>
          <p:spPr>
            <a:xfrm>
              <a:off x="0" y="-66675"/>
              <a:ext cx="9570169" cy="14911477"/>
            </a:xfrm>
            <a:prstGeom prst="rect">
              <a:avLst/>
            </a:prstGeom>
          </p:spPr>
          <p:txBody>
            <a:bodyPr anchor="t" rtlCol="false" tIns="203200" lIns="203200" bIns="203200" rIns="203200"/>
            <a:lstStyle/>
            <a:p>
              <a:pPr algn="l">
                <a:lnSpc>
                  <a:spcPts val="3639"/>
                </a:lnSpc>
              </a:pPr>
            </a:p>
            <a:p>
              <a:pPr algn="l">
                <a:lnSpc>
                  <a:spcPts val="3639"/>
                </a:lnSpc>
              </a:pPr>
            </a:p>
            <a:p>
              <a:pPr algn="l">
                <a:lnSpc>
                  <a:spcPts val="3639"/>
                </a:lnSpc>
              </a:pPr>
            </a:p>
            <a:p>
              <a:pPr algn="l" marL="561334" indent="-280667" lvl="1">
                <a:lnSpc>
                  <a:spcPts val="3639"/>
                </a:lnSpc>
                <a:buFont typeface="Arial"/>
                <a:buChar char="•"/>
              </a:pPr>
              <a:r>
                <a:rPr lang="en-US" b="true" sz="2599">
                  <a:solidFill>
                    <a:srgbClr val="FFFFFF"/>
                  </a:solidFill>
                  <a:latin typeface="Poppins Bold"/>
                  <a:ea typeface="Poppins Bold"/>
                  <a:cs typeface="Poppins Bold"/>
                  <a:sym typeface="Poppins Bold"/>
                </a:rPr>
                <a:t>Harga Tinggi,</a:t>
              </a:r>
              <a:r>
                <a:rPr lang="en-US" sz="2599">
                  <a:solidFill>
                    <a:srgbClr val="FFFFFF"/>
                  </a:solidFill>
                  <a:latin typeface="Poppins"/>
                  <a:ea typeface="Poppins"/>
                  <a:cs typeface="Poppins"/>
                  <a:sym typeface="Poppins"/>
                </a:rPr>
                <a:t> Ulasan Sedikit: Properti di atas 10.000 Baht cenderung memiliki ulasan lebih sedikit.</a:t>
              </a:r>
            </a:p>
            <a:p>
              <a:pPr algn="l">
                <a:lnSpc>
                  <a:spcPts val="3639"/>
                </a:lnSpc>
              </a:pPr>
            </a:p>
            <a:p>
              <a:pPr algn="l" marL="561334" indent="-280667" lvl="1">
                <a:lnSpc>
                  <a:spcPts val="3639"/>
                </a:lnSpc>
                <a:buFont typeface="Arial"/>
                <a:buChar char="•"/>
              </a:pPr>
              <a:r>
                <a:rPr lang="en-US" b="true" sz="2599">
                  <a:solidFill>
                    <a:srgbClr val="FFFFFF"/>
                  </a:solidFill>
                  <a:latin typeface="Poppins Bold"/>
                  <a:ea typeface="Poppins Bold"/>
                  <a:cs typeface="Poppins Bold"/>
                  <a:sym typeface="Poppins Bold"/>
                </a:rPr>
                <a:t>Harga Rendah, </a:t>
              </a:r>
              <a:r>
                <a:rPr lang="en-US" sz="2599">
                  <a:solidFill>
                    <a:srgbClr val="FFFFFF"/>
                  </a:solidFill>
                  <a:latin typeface="Poppins"/>
                  <a:ea typeface="Poppins"/>
                  <a:cs typeface="Poppins"/>
                  <a:sym typeface="Poppins"/>
                </a:rPr>
                <a:t>Ulasan Banyak: Listing di bawah 5.000 Baht lebih sering disewa dan mendapat lebih banyak ulasan.</a:t>
              </a:r>
            </a:p>
            <a:p>
              <a:pPr algn="l">
                <a:lnSpc>
                  <a:spcPts val="3639"/>
                </a:lnSpc>
              </a:pPr>
            </a:p>
            <a:p>
              <a:pPr algn="l" marL="561334" indent="-280667" lvl="1">
                <a:lnSpc>
                  <a:spcPts val="3639"/>
                </a:lnSpc>
                <a:buFont typeface="Arial"/>
                <a:buChar char="•"/>
              </a:pPr>
              <a:r>
                <a:rPr lang="en-US" b="true" sz="2599">
                  <a:solidFill>
                    <a:srgbClr val="FFFFFF"/>
                  </a:solidFill>
                  <a:latin typeface="Poppins Bold"/>
                  <a:ea typeface="Poppins Bold"/>
                  <a:cs typeface="Poppins Bold"/>
                  <a:sym typeface="Poppins Bold"/>
                </a:rPr>
                <a:t>Hubungan Lemah:</a:t>
              </a:r>
              <a:r>
                <a:rPr lang="en-US" sz="2599">
                  <a:solidFill>
                    <a:srgbClr val="FFFFFF"/>
                  </a:solidFill>
                  <a:latin typeface="Poppins"/>
                  <a:ea typeface="Poppins"/>
                  <a:cs typeface="Poppins"/>
                  <a:sym typeface="Poppins"/>
                </a:rPr>
                <a:t> Garis regresi menunjukkan hubungan yang lemah antara harga dan ulasan.</a:t>
              </a:r>
            </a:p>
            <a:p>
              <a:pPr algn="l">
                <a:lnSpc>
                  <a:spcPts val="3639"/>
                </a:lnSpc>
              </a:pPr>
            </a:p>
            <a:p>
              <a:pPr algn="l" marL="561334" indent="-280667" lvl="1">
                <a:lnSpc>
                  <a:spcPts val="3639"/>
                </a:lnSpc>
                <a:buFont typeface="Arial"/>
                <a:buChar char="•"/>
              </a:pPr>
              <a:r>
                <a:rPr lang="en-US" b="true" sz="2599">
                  <a:solidFill>
                    <a:srgbClr val="FFFFFF"/>
                  </a:solidFill>
                  <a:latin typeface="Poppins Bold"/>
                  <a:ea typeface="Poppins Bold"/>
                  <a:cs typeface="Poppins Bold"/>
                  <a:sym typeface="Poppins Bold"/>
                </a:rPr>
                <a:t>Outliers:</a:t>
              </a:r>
              <a:r>
                <a:rPr lang="en-US" sz="2599">
                  <a:solidFill>
                    <a:srgbClr val="FFFFFF"/>
                  </a:solidFill>
                  <a:latin typeface="Poppins"/>
                  <a:ea typeface="Poppins"/>
                  <a:cs typeface="Poppins"/>
                  <a:sym typeface="Poppins"/>
                </a:rPr>
                <a:t> Beberapa properti dengan ulasan tinggi menonjol karena faktor unik.</a:t>
              </a:r>
            </a:p>
            <a:p>
              <a:pPr algn="l">
                <a:lnSpc>
                  <a:spcPts val="3639"/>
                </a:lnSpc>
              </a:pPr>
            </a:p>
            <a:p>
              <a:pPr algn="l">
                <a:lnSpc>
                  <a:spcPts val="3639"/>
                </a:lnSpc>
              </a:pPr>
            </a:p>
          </p:txBody>
        </p:sp>
      </p:grpSp>
      <p:sp>
        <p:nvSpPr>
          <p:cNvPr name="TextBox 7" id="7"/>
          <p:cNvSpPr txBox="true"/>
          <p:nvPr/>
        </p:nvSpPr>
        <p:spPr>
          <a:xfrm rot="0">
            <a:off x="663455" y="697187"/>
            <a:ext cx="10962919" cy="1000125"/>
          </a:xfrm>
          <a:prstGeom prst="rect">
            <a:avLst/>
          </a:prstGeom>
        </p:spPr>
        <p:txBody>
          <a:bodyPr anchor="t" rtlCol="false" tIns="0" lIns="0" bIns="0" rIns="0">
            <a:spAutoFit/>
          </a:bodyPr>
          <a:lstStyle/>
          <a:p>
            <a:pPr algn="l">
              <a:lnSpc>
                <a:spcPts val="3840"/>
              </a:lnSpc>
            </a:pPr>
            <a:r>
              <a:rPr lang="en-US" sz="3200" b="true">
                <a:solidFill>
                  <a:srgbClr val="FF385C"/>
                </a:solidFill>
                <a:latin typeface="Poppins Ultra-Bold"/>
                <a:ea typeface="Poppins Ultra-Bold"/>
                <a:cs typeface="Poppins Ultra-Bold"/>
                <a:sym typeface="Poppins Ultra-Bold"/>
              </a:rPr>
              <a:t>Distribusi Harga Sewa Harian dan Faktor yang Mempengaruhi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641957" cy="10553345"/>
            <a:chOff x="0" y="0"/>
            <a:chExt cx="2012696" cy="2779482"/>
          </a:xfrm>
        </p:grpSpPr>
        <p:sp>
          <p:nvSpPr>
            <p:cNvPr name="Freeform 3" id="3"/>
            <p:cNvSpPr/>
            <p:nvPr/>
          </p:nvSpPr>
          <p:spPr>
            <a:xfrm flipH="false" flipV="false" rot="0">
              <a:off x="0" y="0"/>
              <a:ext cx="2012697" cy="2779482"/>
            </a:xfrm>
            <a:custGeom>
              <a:avLst/>
              <a:gdLst/>
              <a:ahLst/>
              <a:cxnLst/>
              <a:rect r="r" b="b" t="t" l="l"/>
              <a:pathLst>
                <a:path h="2779482" w="2012697">
                  <a:moveTo>
                    <a:pt x="0" y="0"/>
                  </a:moveTo>
                  <a:lnTo>
                    <a:pt x="2012697" y="0"/>
                  </a:lnTo>
                  <a:lnTo>
                    <a:pt x="2012697" y="2779482"/>
                  </a:lnTo>
                  <a:lnTo>
                    <a:pt x="0" y="2779482"/>
                  </a:lnTo>
                  <a:close/>
                </a:path>
              </a:pathLst>
            </a:custGeom>
            <a:solidFill>
              <a:srgbClr val="FF385C"/>
            </a:solidFill>
          </p:spPr>
        </p:sp>
        <p:sp>
          <p:nvSpPr>
            <p:cNvPr name="TextBox 4" id="4"/>
            <p:cNvSpPr txBox="true"/>
            <p:nvPr/>
          </p:nvSpPr>
          <p:spPr>
            <a:xfrm>
              <a:off x="0" y="-57150"/>
              <a:ext cx="2012696" cy="2836632"/>
            </a:xfrm>
            <a:prstGeom prst="rect">
              <a:avLst/>
            </a:prstGeom>
          </p:spPr>
          <p:txBody>
            <a:bodyPr anchor="ctr" rtlCol="false" tIns="50800" lIns="50800" bIns="50800" rIns="50800"/>
            <a:lstStyle/>
            <a:p>
              <a:pPr algn="ctr">
                <a:lnSpc>
                  <a:spcPts val="3262"/>
                </a:lnSpc>
              </a:pPr>
            </a:p>
          </p:txBody>
        </p:sp>
      </p:grpSp>
      <p:sp>
        <p:nvSpPr>
          <p:cNvPr name="Freeform 5" id="5"/>
          <p:cNvSpPr/>
          <p:nvPr/>
        </p:nvSpPr>
        <p:spPr>
          <a:xfrm flipH="false" flipV="false" rot="0">
            <a:off x="7778699" y="2539499"/>
            <a:ext cx="10340689" cy="6944434"/>
          </a:xfrm>
          <a:custGeom>
            <a:avLst/>
            <a:gdLst/>
            <a:ahLst/>
            <a:cxnLst/>
            <a:rect r="r" b="b" t="t" l="l"/>
            <a:pathLst>
              <a:path h="6944434" w="10340689">
                <a:moveTo>
                  <a:pt x="0" y="0"/>
                </a:moveTo>
                <a:lnTo>
                  <a:pt x="10340689" y="0"/>
                </a:lnTo>
                <a:lnTo>
                  <a:pt x="10340689" y="6944434"/>
                </a:lnTo>
                <a:lnTo>
                  <a:pt x="0" y="6944434"/>
                </a:lnTo>
                <a:lnTo>
                  <a:pt x="0" y="0"/>
                </a:lnTo>
                <a:close/>
              </a:path>
            </a:pathLst>
          </a:custGeom>
          <a:blipFill>
            <a:blip r:embed="rId2"/>
            <a:stretch>
              <a:fillRect l="-210" t="0" r="-210" b="-3256"/>
            </a:stretch>
          </a:blipFill>
        </p:spPr>
      </p:sp>
      <p:sp>
        <p:nvSpPr>
          <p:cNvPr name="TextBox 6" id="6"/>
          <p:cNvSpPr txBox="true"/>
          <p:nvPr/>
        </p:nvSpPr>
        <p:spPr>
          <a:xfrm rot="0">
            <a:off x="132305" y="1882616"/>
            <a:ext cx="7110648" cy="6859333"/>
          </a:xfrm>
          <a:prstGeom prst="rect">
            <a:avLst/>
          </a:prstGeom>
        </p:spPr>
        <p:txBody>
          <a:bodyPr anchor="t" rtlCol="false" tIns="0" lIns="0" bIns="0" rIns="0">
            <a:spAutoFit/>
          </a:bodyPr>
          <a:lstStyle/>
          <a:p>
            <a:pPr algn="just" marL="555411" indent="-277705" lvl="1">
              <a:lnSpc>
                <a:spcPts val="3601"/>
              </a:lnSpc>
              <a:buFont typeface="Arial"/>
              <a:buChar char="•"/>
            </a:pPr>
            <a:r>
              <a:rPr lang="en-US" b="true" sz="2572">
                <a:solidFill>
                  <a:srgbClr val="FFFFFF"/>
                </a:solidFill>
                <a:latin typeface="Poppins Bold"/>
                <a:ea typeface="Poppins Bold"/>
                <a:cs typeface="Poppins Bold"/>
                <a:sym typeface="Poppins Bold"/>
              </a:rPr>
              <a:t>Hotel Room :</a:t>
            </a:r>
            <a:r>
              <a:rPr lang="en-US" b="true" sz="2572">
                <a:solidFill>
                  <a:srgbClr val="FFFFFF"/>
                </a:solidFill>
                <a:latin typeface="Poppins Medium"/>
                <a:ea typeface="Poppins Medium"/>
                <a:cs typeface="Poppins Medium"/>
                <a:sym typeface="Poppins Medium"/>
              </a:rPr>
              <a:t> Harga tertinggi, menawarkan fasilitas dan layanan eksklusif.</a:t>
            </a:r>
          </a:p>
          <a:p>
            <a:pPr algn="just">
              <a:lnSpc>
                <a:spcPts val="3601"/>
              </a:lnSpc>
            </a:pPr>
          </a:p>
          <a:p>
            <a:pPr algn="just" marL="555411" indent="-277705" lvl="1">
              <a:lnSpc>
                <a:spcPts val="3601"/>
              </a:lnSpc>
              <a:buFont typeface="Arial"/>
              <a:buChar char="•"/>
            </a:pPr>
            <a:r>
              <a:rPr lang="en-US" b="true" sz="2572">
                <a:solidFill>
                  <a:srgbClr val="FFFFFF"/>
                </a:solidFill>
                <a:latin typeface="Poppins Bold"/>
                <a:ea typeface="Poppins Bold"/>
                <a:cs typeface="Poppins Bold"/>
                <a:sym typeface="Poppins Bold"/>
              </a:rPr>
              <a:t>Entire Home/Apt : </a:t>
            </a:r>
            <a:r>
              <a:rPr lang="en-US" b="true" sz="2572">
                <a:solidFill>
                  <a:srgbClr val="FFFFFF"/>
                </a:solidFill>
                <a:latin typeface="Poppins Medium"/>
                <a:ea typeface="Poppins Medium"/>
                <a:cs typeface="Poppins Medium"/>
                <a:sym typeface="Poppins Medium"/>
              </a:rPr>
              <a:t>Mahal, cocok bagi wisatawan yang menginginkan privasi dan ruang lebih besar.</a:t>
            </a:r>
          </a:p>
          <a:p>
            <a:pPr algn="just">
              <a:lnSpc>
                <a:spcPts val="3601"/>
              </a:lnSpc>
            </a:pPr>
          </a:p>
          <a:p>
            <a:pPr algn="just" marL="555411" indent="-277705" lvl="1">
              <a:lnSpc>
                <a:spcPts val="3601"/>
              </a:lnSpc>
              <a:buFont typeface="Arial"/>
              <a:buChar char="•"/>
            </a:pPr>
            <a:r>
              <a:rPr lang="en-US" b="true" sz="2572">
                <a:solidFill>
                  <a:srgbClr val="FFFFFF"/>
                </a:solidFill>
                <a:latin typeface="Poppins Bold"/>
                <a:ea typeface="Poppins Bold"/>
                <a:cs typeface="Poppins Bold"/>
                <a:sym typeface="Poppins Bold"/>
              </a:rPr>
              <a:t>Private Room :</a:t>
            </a:r>
            <a:r>
              <a:rPr lang="en-US" b="true" sz="2572">
                <a:solidFill>
                  <a:srgbClr val="FFFFFF"/>
                </a:solidFill>
                <a:latin typeface="Poppins Medium"/>
                <a:ea typeface="Poppins Medium"/>
                <a:cs typeface="Poppins Medium"/>
                <a:sym typeface="Poppins Medium"/>
              </a:rPr>
              <a:t> Lebih terjangkau, seimbang antara privasi dan biaya.</a:t>
            </a:r>
          </a:p>
          <a:p>
            <a:pPr algn="just">
              <a:lnSpc>
                <a:spcPts val="3601"/>
              </a:lnSpc>
            </a:pPr>
          </a:p>
          <a:p>
            <a:pPr algn="just" marL="555411" indent="-277705" lvl="1">
              <a:lnSpc>
                <a:spcPts val="3601"/>
              </a:lnSpc>
              <a:buFont typeface="Arial"/>
              <a:buChar char="•"/>
            </a:pPr>
            <a:r>
              <a:rPr lang="en-US" b="true" sz="2572">
                <a:solidFill>
                  <a:srgbClr val="FFFFFF"/>
                </a:solidFill>
                <a:latin typeface="Poppins Bold"/>
                <a:ea typeface="Poppins Bold"/>
                <a:cs typeface="Poppins Bold"/>
                <a:sym typeface="Poppins Bold"/>
              </a:rPr>
              <a:t>Shared Room </a:t>
            </a:r>
            <a:r>
              <a:rPr lang="en-US" b="true" sz="2572">
                <a:solidFill>
                  <a:srgbClr val="FFFFFF"/>
                </a:solidFill>
                <a:latin typeface="Poppins Medium"/>
                <a:ea typeface="Poppins Medium"/>
                <a:cs typeface="Poppins Medium"/>
                <a:sym typeface="Poppins Medium"/>
              </a:rPr>
              <a:t>: Termurah, pilihan untuk wisatawan dengan anggaran terbatas yang siap berbagi ruang.</a:t>
            </a:r>
          </a:p>
          <a:p>
            <a:pPr algn="just">
              <a:lnSpc>
                <a:spcPts val="3601"/>
              </a:lnSpc>
              <a:spcBef>
                <a:spcPct val="0"/>
              </a:spcBef>
            </a:pPr>
          </a:p>
        </p:txBody>
      </p:sp>
      <p:sp>
        <p:nvSpPr>
          <p:cNvPr name="TextBox 7" id="7"/>
          <p:cNvSpPr txBox="true"/>
          <p:nvPr/>
        </p:nvSpPr>
        <p:spPr>
          <a:xfrm rot="0">
            <a:off x="8055147" y="727481"/>
            <a:ext cx="10962919" cy="1000125"/>
          </a:xfrm>
          <a:prstGeom prst="rect">
            <a:avLst/>
          </a:prstGeom>
        </p:spPr>
        <p:txBody>
          <a:bodyPr anchor="t" rtlCol="false" tIns="0" lIns="0" bIns="0" rIns="0">
            <a:spAutoFit/>
          </a:bodyPr>
          <a:lstStyle/>
          <a:p>
            <a:pPr algn="l">
              <a:lnSpc>
                <a:spcPts val="3840"/>
              </a:lnSpc>
            </a:pPr>
            <a:r>
              <a:rPr lang="en-US" sz="3200" b="true">
                <a:solidFill>
                  <a:srgbClr val="FF385C"/>
                </a:solidFill>
                <a:latin typeface="Poppins Ultra-Bold"/>
                <a:ea typeface="Poppins Ultra-Bold"/>
                <a:cs typeface="Poppins Ultra-Bold"/>
                <a:sym typeface="Poppins Ultra-Bold"/>
              </a:rPr>
              <a:t>Distribusi Harga Sewa Harian dan Faktor yang Mempengaruhi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84731" y="0"/>
            <a:ext cx="7003269" cy="10952627"/>
            <a:chOff x="0" y="0"/>
            <a:chExt cx="9337693" cy="14603502"/>
          </a:xfrm>
        </p:grpSpPr>
        <p:sp>
          <p:nvSpPr>
            <p:cNvPr name="Freeform 3" id="3"/>
            <p:cNvSpPr/>
            <p:nvPr/>
          </p:nvSpPr>
          <p:spPr>
            <a:xfrm flipH="false" flipV="false" rot="0">
              <a:off x="0" y="0"/>
              <a:ext cx="9337693" cy="14501902"/>
            </a:xfrm>
            <a:custGeom>
              <a:avLst/>
              <a:gdLst/>
              <a:ahLst/>
              <a:cxnLst/>
              <a:rect r="r" b="b" t="t" l="l"/>
              <a:pathLst>
                <a:path h="14501902" w="9337693">
                  <a:moveTo>
                    <a:pt x="0" y="0"/>
                  </a:moveTo>
                  <a:lnTo>
                    <a:pt x="9337693" y="0"/>
                  </a:lnTo>
                  <a:lnTo>
                    <a:pt x="9337693" y="14501902"/>
                  </a:lnTo>
                  <a:lnTo>
                    <a:pt x="0" y="14501902"/>
                  </a:lnTo>
                  <a:close/>
                </a:path>
              </a:pathLst>
            </a:custGeom>
            <a:solidFill>
              <a:srgbClr val="FF385C"/>
            </a:solidFill>
          </p:spPr>
        </p:sp>
        <p:sp>
          <p:nvSpPr>
            <p:cNvPr name="Freeform 4" id="4"/>
            <p:cNvSpPr/>
            <p:nvPr/>
          </p:nvSpPr>
          <p:spPr>
            <a:xfrm flipH="false" flipV="false" rot="0">
              <a:off x="0" y="0"/>
              <a:ext cx="9337693" cy="14603502"/>
            </a:xfrm>
            <a:custGeom>
              <a:avLst/>
              <a:gdLst/>
              <a:ahLst/>
              <a:cxnLst/>
              <a:rect r="r" b="b" t="t" l="l"/>
              <a:pathLst>
                <a:path h="14603502" w="9337693">
                  <a:moveTo>
                    <a:pt x="0" y="14501902"/>
                  </a:moveTo>
                  <a:lnTo>
                    <a:pt x="9337693" y="14501902"/>
                  </a:lnTo>
                  <a:lnTo>
                    <a:pt x="9210693" y="14603502"/>
                  </a:lnTo>
                  <a:cubicBezTo>
                    <a:pt x="9210693" y="14603502"/>
                    <a:pt x="8220093" y="14527302"/>
                    <a:pt x="8118493" y="14527302"/>
                  </a:cubicBezTo>
                  <a:lnTo>
                    <a:pt x="1219200" y="14527302"/>
                  </a:lnTo>
                  <a:cubicBezTo>
                    <a:pt x="1117600" y="14527302"/>
                    <a:pt x="127000" y="14603502"/>
                    <a:pt x="127000" y="14603502"/>
                  </a:cubicBezTo>
                  <a:lnTo>
                    <a:pt x="0" y="14501902"/>
                  </a:lnTo>
                  <a:lnTo>
                    <a:pt x="0" y="0"/>
                  </a:lnTo>
                  <a:lnTo>
                    <a:pt x="9337693" y="0"/>
                  </a:lnTo>
                  <a:lnTo>
                    <a:pt x="9337693" y="14501902"/>
                  </a:lnTo>
                  <a:lnTo>
                    <a:pt x="12700" y="14501902"/>
                  </a:lnTo>
                  <a:lnTo>
                    <a:pt x="12700" y="14489202"/>
                  </a:lnTo>
                  <a:lnTo>
                    <a:pt x="9324993" y="14489202"/>
                  </a:lnTo>
                  <a:lnTo>
                    <a:pt x="9324993" y="12700"/>
                  </a:lnTo>
                  <a:lnTo>
                    <a:pt x="12700" y="12700"/>
                  </a:lnTo>
                  <a:lnTo>
                    <a:pt x="12700" y="14501902"/>
                  </a:lnTo>
                </a:path>
              </a:pathLst>
            </a:custGeom>
            <a:solidFill>
              <a:srgbClr val="394C60">
                <a:alpha val="9804"/>
              </a:srgbClr>
            </a:solidFill>
          </p:spPr>
        </p:sp>
        <p:sp>
          <p:nvSpPr>
            <p:cNvPr name="TextBox 5" id="5"/>
            <p:cNvSpPr txBox="true"/>
            <p:nvPr/>
          </p:nvSpPr>
          <p:spPr>
            <a:xfrm>
              <a:off x="0" y="-66675"/>
              <a:ext cx="9337693" cy="14111377"/>
            </a:xfrm>
            <a:prstGeom prst="rect">
              <a:avLst/>
            </a:prstGeom>
          </p:spPr>
          <p:txBody>
            <a:bodyPr anchor="t" rtlCol="false" tIns="203200" lIns="203200" bIns="203200" rIns="203200"/>
            <a:lstStyle/>
            <a:p>
              <a:pPr algn="l">
                <a:lnSpc>
                  <a:spcPts val="3639"/>
                </a:lnSpc>
              </a:pPr>
            </a:p>
            <a:p>
              <a:pPr algn="l">
                <a:lnSpc>
                  <a:spcPts val="3639"/>
                </a:lnSpc>
              </a:pPr>
            </a:p>
            <a:p>
              <a:pPr algn="l">
                <a:lnSpc>
                  <a:spcPts val="3639"/>
                </a:lnSpc>
              </a:pPr>
            </a:p>
            <a:p>
              <a:pPr algn="l" marL="561334" indent="-280667" lvl="1">
                <a:lnSpc>
                  <a:spcPts val="3639"/>
                </a:lnSpc>
                <a:buFont typeface="Arial"/>
                <a:buChar char="•"/>
              </a:pPr>
              <a:r>
                <a:rPr lang="en-US" b="true" sz="2599">
                  <a:solidFill>
                    <a:srgbClr val="FFFFFF"/>
                  </a:solidFill>
                  <a:latin typeface="Poppins Bold"/>
                  <a:ea typeface="Poppins Bold"/>
                  <a:cs typeface="Poppins Bold"/>
                  <a:sym typeface="Poppins Bold"/>
                </a:rPr>
                <a:t>Korelasi Harga dan Jarak:</a:t>
              </a:r>
              <a:r>
                <a:rPr lang="en-US" sz="2599">
                  <a:solidFill>
                    <a:srgbClr val="FFFFFF"/>
                  </a:solidFill>
                  <a:latin typeface="Poppins"/>
                  <a:ea typeface="Poppins"/>
                  <a:cs typeface="Poppins"/>
                  <a:sym typeface="Poppins"/>
                </a:rPr>
                <a:t> Semakin jauh dari pusat kota, harga sewa harian cenderung lebih rendah. Lokasi dekat pusat kota lebih diminati dan memiliki harga sewa lebih tinggi.</a:t>
              </a:r>
            </a:p>
            <a:p>
              <a:pPr algn="l">
                <a:lnSpc>
                  <a:spcPts val="3639"/>
                </a:lnSpc>
              </a:pPr>
            </a:p>
            <a:p>
              <a:pPr algn="l" marL="561334" indent="-280667" lvl="1">
                <a:lnSpc>
                  <a:spcPts val="3639"/>
                </a:lnSpc>
                <a:buFont typeface="Arial"/>
                <a:buChar char="•"/>
              </a:pPr>
              <a:r>
                <a:rPr lang="en-US" b="true" sz="2599">
                  <a:solidFill>
                    <a:srgbClr val="FFFFFF"/>
                  </a:solidFill>
                  <a:latin typeface="Poppins Bold"/>
                  <a:ea typeface="Poppins Bold"/>
                  <a:cs typeface="Poppins Bold"/>
                  <a:sym typeface="Poppins Bold"/>
                </a:rPr>
                <a:t>Strategi untuk Listing Jauh: </a:t>
              </a:r>
              <a:r>
                <a:rPr lang="en-US" sz="2599">
                  <a:solidFill>
                    <a:srgbClr val="FFFFFF"/>
                  </a:solidFill>
                  <a:latin typeface="Poppins"/>
                  <a:ea typeface="Poppins"/>
                  <a:cs typeface="Poppins"/>
                  <a:sym typeface="Poppins"/>
                </a:rPr>
                <a:t>Listing yang lebih jauh dari pusat kota perlu menyesuaikan harga atau menawarkan fasilitas tambahan untuk menarik penyewa. Beberapa listing jauh tetap dapat mempertahankan harga tinggi jika menawarkan nilai tambah yang unik.</a:t>
              </a:r>
            </a:p>
            <a:p>
              <a:pPr algn="l">
                <a:lnSpc>
                  <a:spcPts val="3639"/>
                </a:lnSpc>
              </a:pPr>
            </a:p>
          </p:txBody>
        </p:sp>
      </p:grpSp>
      <p:sp>
        <p:nvSpPr>
          <p:cNvPr name="Freeform 6" id="6"/>
          <p:cNvSpPr/>
          <p:nvPr/>
        </p:nvSpPr>
        <p:spPr>
          <a:xfrm flipH="false" flipV="false" rot="0">
            <a:off x="183882" y="2150262"/>
            <a:ext cx="10706823" cy="7334112"/>
          </a:xfrm>
          <a:custGeom>
            <a:avLst/>
            <a:gdLst/>
            <a:ahLst/>
            <a:cxnLst/>
            <a:rect r="r" b="b" t="t" l="l"/>
            <a:pathLst>
              <a:path h="7334112" w="10706823">
                <a:moveTo>
                  <a:pt x="0" y="0"/>
                </a:moveTo>
                <a:lnTo>
                  <a:pt x="10706823" y="0"/>
                </a:lnTo>
                <a:lnTo>
                  <a:pt x="10706823" y="7334112"/>
                </a:lnTo>
                <a:lnTo>
                  <a:pt x="0" y="7334112"/>
                </a:lnTo>
                <a:lnTo>
                  <a:pt x="0" y="0"/>
                </a:lnTo>
                <a:close/>
              </a:path>
            </a:pathLst>
          </a:custGeom>
          <a:blipFill>
            <a:blip r:embed="rId2"/>
            <a:stretch>
              <a:fillRect l="0" t="0" r="0" b="0"/>
            </a:stretch>
          </a:blipFill>
        </p:spPr>
      </p:sp>
      <p:sp>
        <p:nvSpPr>
          <p:cNvPr name="TextBox 7" id="7"/>
          <p:cNvSpPr txBox="true"/>
          <p:nvPr/>
        </p:nvSpPr>
        <p:spPr>
          <a:xfrm rot="0">
            <a:off x="663455" y="697187"/>
            <a:ext cx="10962919" cy="1000125"/>
          </a:xfrm>
          <a:prstGeom prst="rect">
            <a:avLst/>
          </a:prstGeom>
        </p:spPr>
        <p:txBody>
          <a:bodyPr anchor="t" rtlCol="false" tIns="0" lIns="0" bIns="0" rIns="0">
            <a:spAutoFit/>
          </a:bodyPr>
          <a:lstStyle/>
          <a:p>
            <a:pPr algn="l">
              <a:lnSpc>
                <a:spcPts val="3840"/>
              </a:lnSpc>
            </a:pPr>
            <a:r>
              <a:rPr lang="en-US" sz="3200" b="true">
                <a:solidFill>
                  <a:srgbClr val="FF385C"/>
                </a:solidFill>
                <a:latin typeface="Poppins Ultra-Bold"/>
                <a:ea typeface="Poppins Ultra-Bold"/>
                <a:cs typeface="Poppins Ultra-Bold"/>
                <a:sym typeface="Poppins Ultra-Bold"/>
              </a:rPr>
              <a:t>Distribusi Harga Sewa Harian dan Faktor yang Mempengaruhi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51512" y="552878"/>
            <a:ext cx="10182173" cy="10135505"/>
          </a:xfrm>
          <a:custGeom>
            <a:avLst/>
            <a:gdLst/>
            <a:ahLst/>
            <a:cxnLst/>
            <a:rect r="r" b="b" t="t" l="l"/>
            <a:pathLst>
              <a:path h="10135505" w="10182173">
                <a:moveTo>
                  <a:pt x="0" y="0"/>
                </a:moveTo>
                <a:lnTo>
                  <a:pt x="10182173" y="0"/>
                </a:lnTo>
                <a:lnTo>
                  <a:pt x="10182173" y="10135505"/>
                </a:lnTo>
                <a:lnTo>
                  <a:pt x="0" y="10135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59276" y="-3448074"/>
            <a:ext cx="10182173" cy="10135505"/>
          </a:xfrm>
          <a:custGeom>
            <a:avLst/>
            <a:gdLst/>
            <a:ahLst/>
            <a:cxnLst/>
            <a:rect r="r" b="b" t="t" l="l"/>
            <a:pathLst>
              <a:path h="10135505" w="10182173">
                <a:moveTo>
                  <a:pt x="0" y="0"/>
                </a:moveTo>
                <a:lnTo>
                  <a:pt x="10182173" y="0"/>
                </a:lnTo>
                <a:lnTo>
                  <a:pt x="10182173" y="10135505"/>
                </a:lnTo>
                <a:lnTo>
                  <a:pt x="0" y="10135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670724" y="8381492"/>
            <a:ext cx="10182173" cy="10135505"/>
          </a:xfrm>
          <a:custGeom>
            <a:avLst/>
            <a:gdLst/>
            <a:ahLst/>
            <a:cxnLst/>
            <a:rect r="r" b="b" t="t" l="l"/>
            <a:pathLst>
              <a:path h="10135505" w="10182173">
                <a:moveTo>
                  <a:pt x="0" y="0"/>
                </a:moveTo>
                <a:lnTo>
                  <a:pt x="10182173" y="0"/>
                </a:lnTo>
                <a:lnTo>
                  <a:pt x="10182173" y="10135504"/>
                </a:lnTo>
                <a:lnTo>
                  <a:pt x="0" y="10135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034422" y="2168032"/>
            <a:ext cx="9954954" cy="7090268"/>
          </a:xfrm>
          <a:custGeom>
            <a:avLst/>
            <a:gdLst/>
            <a:ahLst/>
            <a:cxnLst/>
            <a:rect r="r" b="b" t="t" l="l"/>
            <a:pathLst>
              <a:path h="7090268" w="9954954">
                <a:moveTo>
                  <a:pt x="0" y="0"/>
                </a:moveTo>
                <a:lnTo>
                  <a:pt x="9954954" y="0"/>
                </a:lnTo>
                <a:lnTo>
                  <a:pt x="9954954" y="7090268"/>
                </a:lnTo>
                <a:lnTo>
                  <a:pt x="0" y="7090268"/>
                </a:lnTo>
                <a:lnTo>
                  <a:pt x="0" y="0"/>
                </a:lnTo>
                <a:close/>
              </a:path>
            </a:pathLst>
          </a:custGeom>
          <a:blipFill>
            <a:blip r:embed="rId4"/>
            <a:stretch>
              <a:fillRect l="0" t="0" r="0" b="-312"/>
            </a:stretch>
          </a:blipFill>
        </p:spPr>
      </p:sp>
      <p:sp>
        <p:nvSpPr>
          <p:cNvPr name="TextBox 6" id="6"/>
          <p:cNvSpPr txBox="true"/>
          <p:nvPr/>
        </p:nvSpPr>
        <p:spPr>
          <a:xfrm rot="0">
            <a:off x="7944334" y="514778"/>
            <a:ext cx="9754953" cy="1104900"/>
          </a:xfrm>
          <a:prstGeom prst="rect">
            <a:avLst/>
          </a:prstGeom>
        </p:spPr>
        <p:txBody>
          <a:bodyPr anchor="t" rtlCol="false" tIns="0" lIns="0" bIns="0" rIns="0">
            <a:spAutoFit/>
          </a:bodyPr>
          <a:lstStyle/>
          <a:p>
            <a:pPr algn="ctr">
              <a:lnSpc>
                <a:spcPts val="4200"/>
              </a:lnSpc>
            </a:pPr>
            <a:r>
              <a:rPr lang="en-US" b="true" sz="3500">
                <a:solidFill>
                  <a:srgbClr val="FF385C"/>
                </a:solidFill>
                <a:latin typeface="Poppins Ultra-Bold"/>
                <a:ea typeface="Poppins Ultra-Bold"/>
                <a:cs typeface="Poppins Ultra-Bold"/>
                <a:sym typeface="Poppins Ultra-Bold"/>
              </a:rPr>
              <a:t>Membandingkan Performa Berbagai Jenis Kamar</a:t>
            </a:r>
          </a:p>
        </p:txBody>
      </p:sp>
      <p:sp>
        <p:nvSpPr>
          <p:cNvPr name="TextBox 7" id="7"/>
          <p:cNvSpPr txBox="true"/>
          <p:nvPr/>
        </p:nvSpPr>
        <p:spPr>
          <a:xfrm rot="0">
            <a:off x="344474" y="2618785"/>
            <a:ext cx="7463612" cy="5946542"/>
          </a:xfrm>
          <a:prstGeom prst="rect">
            <a:avLst/>
          </a:prstGeom>
        </p:spPr>
        <p:txBody>
          <a:bodyPr anchor="t" rtlCol="false" tIns="0" lIns="0" bIns="0" rIns="0">
            <a:spAutoFit/>
          </a:bodyPr>
          <a:lstStyle/>
          <a:p>
            <a:pPr algn="just" marL="460769" indent="-230384" lvl="1">
              <a:lnSpc>
                <a:spcPts val="2987"/>
              </a:lnSpc>
              <a:buFont typeface="Arial"/>
              <a:buChar char="•"/>
            </a:pPr>
            <a:r>
              <a:rPr lang="en-US" b="true" sz="2134">
                <a:solidFill>
                  <a:srgbClr val="000000"/>
                </a:solidFill>
                <a:latin typeface="Poppins Bold"/>
                <a:ea typeface="Poppins Bold"/>
                <a:cs typeface="Poppins Bold"/>
                <a:sym typeface="Poppins Bold"/>
              </a:rPr>
              <a:t>"Entire home/apt": </a:t>
            </a:r>
            <a:r>
              <a:rPr lang="en-US" sz="2134">
                <a:solidFill>
                  <a:srgbClr val="000000"/>
                </a:solidFill>
                <a:latin typeface="Poppins"/>
                <a:ea typeface="Poppins"/>
                <a:cs typeface="Poppins"/>
                <a:sym typeface="Poppins"/>
              </a:rPr>
              <a:t>Mendapat ulasan terbanyak dan harga tertinggi, menunjukkan properti mahal lebih diminati.</a:t>
            </a:r>
          </a:p>
          <a:p>
            <a:pPr algn="just">
              <a:lnSpc>
                <a:spcPts val="2987"/>
              </a:lnSpc>
            </a:pPr>
          </a:p>
          <a:p>
            <a:pPr algn="just" marL="460769" indent="-230384" lvl="1">
              <a:lnSpc>
                <a:spcPts val="2987"/>
              </a:lnSpc>
              <a:buFont typeface="Arial"/>
              <a:buChar char="•"/>
            </a:pPr>
            <a:r>
              <a:rPr lang="en-US" b="true" sz="2134">
                <a:solidFill>
                  <a:srgbClr val="000000"/>
                </a:solidFill>
                <a:latin typeface="Poppins Bold"/>
                <a:ea typeface="Poppins Bold"/>
                <a:cs typeface="Poppins Bold"/>
                <a:sym typeface="Poppins Bold"/>
              </a:rPr>
              <a:t>"Hotel room": </a:t>
            </a:r>
            <a:r>
              <a:rPr lang="en-US" sz="2134">
                <a:solidFill>
                  <a:srgbClr val="000000"/>
                </a:solidFill>
                <a:latin typeface="Poppins"/>
                <a:ea typeface="Poppins"/>
                <a:cs typeface="Poppins"/>
                <a:sym typeface="Poppins"/>
              </a:rPr>
              <a:t>Meski mahal, tetap menarik banyak ulasan, menunjukkan daya tarik kuat bagi penyewa.</a:t>
            </a:r>
            <a:r>
              <a:rPr lang="en-US" sz="2134">
                <a:solidFill>
                  <a:srgbClr val="000000"/>
                </a:solidFill>
                <a:latin typeface="Poppins"/>
                <a:ea typeface="Poppins"/>
                <a:cs typeface="Poppins"/>
                <a:sym typeface="Poppins"/>
              </a:rPr>
              <a:t>.</a:t>
            </a:r>
          </a:p>
          <a:p>
            <a:pPr algn="just">
              <a:lnSpc>
                <a:spcPts val="2987"/>
              </a:lnSpc>
            </a:pPr>
          </a:p>
          <a:p>
            <a:pPr algn="just" marL="460769" indent="-230384" lvl="1">
              <a:lnSpc>
                <a:spcPts val="2987"/>
              </a:lnSpc>
              <a:buFont typeface="Arial"/>
              <a:buChar char="•"/>
            </a:pPr>
            <a:r>
              <a:rPr lang="en-US" b="true" sz="2134">
                <a:solidFill>
                  <a:srgbClr val="000000"/>
                </a:solidFill>
                <a:latin typeface="Poppins Bold"/>
                <a:ea typeface="Poppins Bold"/>
                <a:cs typeface="Poppins Bold"/>
                <a:sym typeface="Poppins Bold"/>
              </a:rPr>
              <a:t>"Private room": </a:t>
            </a:r>
            <a:r>
              <a:rPr lang="en-US" sz="2134">
                <a:solidFill>
                  <a:srgbClr val="000000"/>
                </a:solidFill>
                <a:latin typeface="Poppins"/>
                <a:ea typeface="Poppins"/>
                <a:cs typeface="Poppins"/>
                <a:sym typeface="Poppins"/>
              </a:rPr>
              <a:t>Harga lebih terjangkau tapi tetap populer dengan banyak ulasan, menawarkan keseimbangan.</a:t>
            </a:r>
          </a:p>
          <a:p>
            <a:pPr algn="just">
              <a:lnSpc>
                <a:spcPts val="2987"/>
              </a:lnSpc>
            </a:pPr>
          </a:p>
          <a:p>
            <a:pPr algn="just" marL="460769" indent="-230384" lvl="1">
              <a:lnSpc>
                <a:spcPts val="2987"/>
              </a:lnSpc>
              <a:buFont typeface="Arial"/>
              <a:buChar char="•"/>
            </a:pPr>
            <a:r>
              <a:rPr lang="en-US" b="true" sz="2134">
                <a:solidFill>
                  <a:srgbClr val="000000"/>
                </a:solidFill>
                <a:latin typeface="Poppins Bold"/>
                <a:ea typeface="Poppins Bold"/>
                <a:cs typeface="Poppins Bold"/>
                <a:sym typeface="Poppins Bold"/>
              </a:rPr>
              <a:t>"Shared room": </a:t>
            </a:r>
            <a:r>
              <a:rPr lang="en-US" sz="2134">
                <a:solidFill>
                  <a:srgbClr val="000000"/>
                </a:solidFill>
                <a:latin typeface="Poppins"/>
                <a:ea typeface="Poppins"/>
                <a:cs typeface="Poppins"/>
                <a:sym typeface="Poppins"/>
              </a:rPr>
              <a:t>Harga dan ulasan terendah, kurang diminati karena minimnya privasi atau fasilitas.</a:t>
            </a:r>
          </a:p>
          <a:p>
            <a:pPr algn="just">
              <a:lnSpc>
                <a:spcPts val="2987"/>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3274" y="1175396"/>
            <a:ext cx="17821452" cy="600075"/>
          </a:xfrm>
          <a:prstGeom prst="rect">
            <a:avLst/>
          </a:prstGeom>
        </p:spPr>
        <p:txBody>
          <a:bodyPr anchor="t" rtlCol="false" tIns="0" lIns="0" bIns="0" rIns="0">
            <a:spAutoFit/>
          </a:bodyPr>
          <a:lstStyle/>
          <a:p>
            <a:pPr algn="ctr">
              <a:lnSpc>
                <a:spcPts val="4799"/>
              </a:lnSpc>
            </a:pPr>
            <a:r>
              <a:rPr lang="en-US" sz="3999">
                <a:solidFill>
                  <a:srgbClr val="FF385C"/>
                </a:solidFill>
                <a:latin typeface="League Spartan"/>
                <a:ea typeface="League Spartan"/>
                <a:cs typeface="League Spartan"/>
                <a:sym typeface="League Spartan"/>
              </a:rPr>
              <a:t>Distribusi geografis listing Airbnb Bangkok</a:t>
            </a:r>
          </a:p>
        </p:txBody>
      </p:sp>
      <p:grpSp>
        <p:nvGrpSpPr>
          <p:cNvPr name="Group 3" id="3"/>
          <p:cNvGrpSpPr/>
          <p:nvPr/>
        </p:nvGrpSpPr>
        <p:grpSpPr>
          <a:xfrm rot="0">
            <a:off x="-775305" y="6632792"/>
            <a:ext cx="2625508" cy="262550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605144" y="7811619"/>
            <a:ext cx="836980" cy="8369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E3291"/>
              </a:solidFill>
              <a:prstDash val="lgDash"/>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598395" y="7811619"/>
            <a:ext cx="4950761" cy="49507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a:ln cap="sq">
              <a:noFill/>
              <a:prstDash val="lgDash"/>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482462" y="-3180079"/>
            <a:ext cx="3870386" cy="387038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5811288"/>
            <a:ext cx="821504" cy="82150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7001630" y="1355633"/>
            <a:ext cx="915875" cy="91587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pic>
        <p:nvPicPr>
          <p:cNvPr name="Picture 21" id="21">
            <a:hlinkClick action="ppaction://media"/>
          </p:cNvPr>
          <p:cNvPicPr>
            <a:picLocks noChangeAspect="true"/>
          </p:cNvPicPr>
          <p:nvPr>
            <a:videoFile r:link="rId3"/>
            <p:extLst>
              <p:ext uri="{DAA4B4D4-6D71-4841-9C94-3DE7FCFB9230}">
                <p14:media xmlns:p14="http://schemas.microsoft.com/office/powerpoint/2010/main" r:embed="rId4">
                  <p14:trim st="2560.0000" end="9216.6670"/>
                </p14:media>
              </p:ext>
            </p:extLst>
          </p:nvPr>
        </p:nvPicPr>
        <p:blipFill>
          <a:blip r:embed="rId2"/>
          <a:srcRect l="0" t="0" r="0" b="0"/>
          <a:stretch>
            <a:fillRect/>
          </a:stretch>
        </p:blipFill>
        <p:spPr>
          <a:xfrm flipH="false" flipV="false" rot="0">
            <a:off x="3197788" y="2094906"/>
            <a:ext cx="11892424" cy="7432765"/>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1"/>
                </p:tgtEl>
              </p:cMediaNode>
            </p:video>
          </p:childTnLst>
        </p:cTn>
      </p:par>
    </p:tnLst>
  </p:timing>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2324" y="593633"/>
            <a:ext cx="17821452" cy="600075"/>
          </a:xfrm>
          <a:prstGeom prst="rect">
            <a:avLst/>
          </a:prstGeom>
        </p:spPr>
        <p:txBody>
          <a:bodyPr anchor="t" rtlCol="false" tIns="0" lIns="0" bIns="0" rIns="0">
            <a:spAutoFit/>
          </a:bodyPr>
          <a:lstStyle/>
          <a:p>
            <a:pPr algn="ctr">
              <a:lnSpc>
                <a:spcPts val="4799"/>
              </a:lnSpc>
            </a:pPr>
            <a:r>
              <a:rPr lang="en-US" sz="3999">
                <a:solidFill>
                  <a:srgbClr val="FF385C"/>
                </a:solidFill>
                <a:latin typeface="League Spartan"/>
                <a:ea typeface="League Spartan"/>
                <a:cs typeface="League Spartan"/>
                <a:sym typeface="League Spartan"/>
              </a:rPr>
              <a:t>Pengaruh jarak ke pusat kota terhadap harga</a:t>
            </a:r>
          </a:p>
        </p:txBody>
      </p:sp>
      <p:grpSp>
        <p:nvGrpSpPr>
          <p:cNvPr name="Group 3" id="3"/>
          <p:cNvGrpSpPr/>
          <p:nvPr/>
        </p:nvGrpSpPr>
        <p:grpSpPr>
          <a:xfrm rot="0">
            <a:off x="-1060430" y="8884780"/>
            <a:ext cx="2625508" cy="262550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694860" y="2837492"/>
            <a:ext cx="4950761" cy="49507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a:ln cap="sq">
              <a:noFill/>
              <a:prstDash val="lgDash"/>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35595" y="-2514752"/>
            <a:ext cx="3870386" cy="387038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01630" y="1355633"/>
            <a:ext cx="915875" cy="91587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3987590" y="1669465"/>
            <a:ext cx="10350921" cy="6337370"/>
          </a:xfrm>
          <a:custGeom>
            <a:avLst/>
            <a:gdLst/>
            <a:ahLst/>
            <a:cxnLst/>
            <a:rect r="r" b="b" t="t" l="l"/>
            <a:pathLst>
              <a:path h="6337370" w="10350921">
                <a:moveTo>
                  <a:pt x="0" y="0"/>
                </a:moveTo>
                <a:lnTo>
                  <a:pt x="10350920" y="0"/>
                </a:lnTo>
                <a:lnTo>
                  <a:pt x="10350920" y="6337371"/>
                </a:lnTo>
                <a:lnTo>
                  <a:pt x="0" y="6337371"/>
                </a:lnTo>
                <a:lnTo>
                  <a:pt x="0" y="0"/>
                </a:lnTo>
                <a:close/>
              </a:path>
            </a:pathLst>
          </a:custGeom>
          <a:blipFill>
            <a:blip r:embed="rId2"/>
            <a:stretch>
              <a:fillRect l="0" t="-433" r="0" b="-433"/>
            </a:stretch>
          </a:blipFill>
        </p:spPr>
      </p:sp>
      <p:sp>
        <p:nvSpPr>
          <p:cNvPr name="TextBox 16" id="16"/>
          <p:cNvSpPr txBox="true"/>
          <p:nvPr/>
        </p:nvSpPr>
        <p:spPr>
          <a:xfrm rot="0">
            <a:off x="699598" y="8220888"/>
            <a:ext cx="16888805" cy="1118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Poppins"/>
                <a:ea typeface="Poppins"/>
                <a:cs typeface="Poppins"/>
                <a:sym typeface="Poppins"/>
              </a:rPr>
              <a:t>Semakin jauh dari pusat kota, harga sewa harian cenderung menurun. Listing dekat pusat kota memiliki harga lebih tinggi karena aksesibilitas dan fasilitas yang lebih baik. Sebaliknya, listing yang jauh menawarkan harga lebih rendah untuk menarik penyewa yang mencari opsi lebih terjangkau.</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078594" y="4048125"/>
            <a:ext cx="14130811" cy="1095375"/>
          </a:xfrm>
          <a:prstGeom prst="rect">
            <a:avLst/>
          </a:prstGeom>
        </p:spPr>
        <p:txBody>
          <a:bodyPr anchor="t" rtlCol="false" tIns="0" lIns="0" bIns="0" rIns="0">
            <a:spAutoFit/>
          </a:bodyPr>
          <a:lstStyle/>
          <a:p>
            <a:pPr algn="ctr">
              <a:lnSpc>
                <a:spcPts val="8400"/>
              </a:lnSpc>
              <a:spcBef>
                <a:spcPct val="0"/>
              </a:spcBef>
            </a:pPr>
            <a:r>
              <a:rPr lang="en-US" b="true" sz="6000">
                <a:solidFill>
                  <a:srgbClr val="FF385C"/>
                </a:solidFill>
                <a:latin typeface="Poppins Ultra-Bold"/>
                <a:ea typeface="Poppins Ultra-Bold"/>
                <a:cs typeface="Poppins Ultra-Bold"/>
                <a:sym typeface="Poppins Ultra-Bold"/>
              </a:rPr>
              <a:t>Conclusion &amp; Recommendation</a:t>
            </a:r>
          </a:p>
        </p:txBody>
      </p:sp>
      <p:sp>
        <p:nvSpPr>
          <p:cNvPr name="TextBox 4" id="4"/>
          <p:cNvSpPr txBox="true"/>
          <p:nvPr/>
        </p:nvSpPr>
        <p:spPr>
          <a:xfrm rot="0">
            <a:off x="1437814" y="754457"/>
            <a:ext cx="2722012" cy="498802"/>
          </a:xfrm>
          <a:prstGeom prst="rect">
            <a:avLst/>
          </a:prstGeom>
        </p:spPr>
        <p:txBody>
          <a:bodyPr anchor="t" rtlCol="false" tIns="0" lIns="0" bIns="0" rIns="0">
            <a:spAutoFit/>
          </a:bodyPr>
          <a:lstStyle/>
          <a:p>
            <a:pPr algn="l">
              <a:lnSpc>
                <a:spcPts val="3853"/>
              </a:lnSpc>
              <a:spcBef>
                <a:spcPct val="0"/>
              </a:spcBef>
            </a:pPr>
            <a:r>
              <a:rPr lang="en-US" b="true" sz="2752">
                <a:solidFill>
                  <a:srgbClr val="FF385C"/>
                </a:solidFill>
                <a:latin typeface="Poppins Bold"/>
                <a:ea typeface="Poppins Bold"/>
                <a:cs typeface="Poppins Bold"/>
                <a:sym typeface="Poppins Bold"/>
              </a:rPr>
              <a:t>Airbnb</a:t>
            </a:r>
          </a:p>
        </p:txBody>
      </p:sp>
      <p:sp>
        <p:nvSpPr>
          <p:cNvPr name="Freeform 5" id="5"/>
          <p:cNvSpPr/>
          <p:nvPr/>
        </p:nvSpPr>
        <p:spPr>
          <a:xfrm flipH="false" flipV="false" rot="0">
            <a:off x="706686" y="644088"/>
            <a:ext cx="674708" cy="626299"/>
          </a:xfrm>
          <a:custGeom>
            <a:avLst/>
            <a:gdLst/>
            <a:ahLst/>
            <a:cxnLst/>
            <a:rect r="r" b="b" t="t" l="l"/>
            <a:pathLst>
              <a:path h="626299" w="674708">
                <a:moveTo>
                  <a:pt x="0" y="0"/>
                </a:moveTo>
                <a:lnTo>
                  <a:pt x="674708" y="0"/>
                </a:lnTo>
                <a:lnTo>
                  <a:pt x="674708" y="626299"/>
                </a:lnTo>
                <a:lnTo>
                  <a:pt x="0" y="626299"/>
                </a:lnTo>
                <a:lnTo>
                  <a:pt x="0" y="0"/>
                </a:lnTo>
                <a:close/>
              </a:path>
            </a:pathLst>
          </a:custGeom>
          <a:blipFill>
            <a:blip r:embed="rId3"/>
            <a:stretch>
              <a:fillRect l="-17373" t="-7729" r="-20224" b="-54309"/>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9494" y="5426366"/>
            <a:ext cx="1102689" cy="1306891"/>
          </a:xfrm>
          <a:custGeom>
            <a:avLst/>
            <a:gdLst/>
            <a:ahLst/>
            <a:cxnLst/>
            <a:rect r="r" b="b" t="t" l="l"/>
            <a:pathLst>
              <a:path h="1306891" w="1102689">
                <a:moveTo>
                  <a:pt x="0" y="0"/>
                </a:moveTo>
                <a:lnTo>
                  <a:pt x="1102689" y="0"/>
                </a:lnTo>
                <a:lnTo>
                  <a:pt x="1102689" y="1306891"/>
                </a:lnTo>
                <a:lnTo>
                  <a:pt x="0" y="1306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0943" y="7787035"/>
            <a:ext cx="1459791" cy="1124039"/>
          </a:xfrm>
          <a:custGeom>
            <a:avLst/>
            <a:gdLst/>
            <a:ahLst/>
            <a:cxnLst/>
            <a:rect r="r" b="b" t="t" l="l"/>
            <a:pathLst>
              <a:path h="1124039" w="1459791">
                <a:moveTo>
                  <a:pt x="0" y="0"/>
                </a:moveTo>
                <a:lnTo>
                  <a:pt x="1459791" y="0"/>
                </a:lnTo>
                <a:lnTo>
                  <a:pt x="1459791" y="1124038"/>
                </a:lnTo>
                <a:lnTo>
                  <a:pt x="0" y="1124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93528" y="1963959"/>
            <a:ext cx="10300944" cy="1744558"/>
            <a:chOff x="0" y="0"/>
            <a:chExt cx="13734592" cy="2326078"/>
          </a:xfrm>
        </p:grpSpPr>
        <p:sp>
          <p:nvSpPr>
            <p:cNvPr name="Freeform 5" id="5"/>
            <p:cNvSpPr/>
            <p:nvPr/>
          </p:nvSpPr>
          <p:spPr>
            <a:xfrm flipH="false" flipV="false" rot="0">
              <a:off x="0" y="0"/>
              <a:ext cx="2446429" cy="2326078"/>
            </a:xfrm>
            <a:custGeom>
              <a:avLst/>
              <a:gdLst/>
              <a:ahLst/>
              <a:cxnLst/>
              <a:rect r="r" b="b" t="t" l="l"/>
              <a:pathLst>
                <a:path h="2326078" w="2446429">
                  <a:moveTo>
                    <a:pt x="0" y="0"/>
                  </a:moveTo>
                  <a:lnTo>
                    <a:pt x="2446429" y="0"/>
                  </a:lnTo>
                  <a:lnTo>
                    <a:pt x="2446429" y="2326078"/>
                  </a:lnTo>
                  <a:lnTo>
                    <a:pt x="0" y="2326078"/>
                  </a:lnTo>
                  <a:lnTo>
                    <a:pt x="0" y="0"/>
                  </a:lnTo>
                  <a:close/>
                </a:path>
              </a:pathLst>
            </a:custGeom>
            <a:blipFill>
              <a:blip r:embed="rId6">
                <a:extLst>
                  <a:ext uri="{96DAC541-7B7A-43D3-8B79-37D633B846F1}">
                    <asvg:svgBlip xmlns:asvg="http://schemas.microsoft.com/office/drawing/2016/SVG/main" r:embed="rId7"/>
                  </a:ext>
                </a:extLst>
              </a:blip>
              <a:stretch>
                <a:fillRect l="-8611" t="0" r="-230949" b="-216221"/>
              </a:stretch>
            </a:blipFill>
          </p:spPr>
        </p:sp>
        <p:sp>
          <p:nvSpPr>
            <p:cNvPr name="Freeform 6" id="6"/>
            <p:cNvSpPr/>
            <p:nvPr/>
          </p:nvSpPr>
          <p:spPr>
            <a:xfrm flipH="false" flipV="false" rot="0">
              <a:off x="415651" y="377877"/>
              <a:ext cx="1575434" cy="1575434"/>
            </a:xfrm>
            <a:custGeom>
              <a:avLst/>
              <a:gdLst/>
              <a:ahLst/>
              <a:cxnLst/>
              <a:rect r="r" b="b" t="t" l="l"/>
              <a:pathLst>
                <a:path h="1575434" w="1575434">
                  <a:moveTo>
                    <a:pt x="0" y="0"/>
                  </a:moveTo>
                  <a:lnTo>
                    <a:pt x="1575434" y="0"/>
                  </a:lnTo>
                  <a:lnTo>
                    <a:pt x="1575434" y="1575435"/>
                  </a:lnTo>
                  <a:lnTo>
                    <a:pt x="0" y="15754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725528" y="521574"/>
              <a:ext cx="11009065" cy="1435564"/>
            </a:xfrm>
            <a:prstGeom prst="rect">
              <a:avLst/>
            </a:prstGeom>
          </p:spPr>
          <p:txBody>
            <a:bodyPr anchor="t" rtlCol="false" tIns="0" lIns="0" bIns="0" rIns="0">
              <a:spAutoFit/>
            </a:bodyPr>
            <a:lstStyle/>
            <a:p>
              <a:pPr algn="just">
                <a:lnSpc>
                  <a:spcPts val="2868"/>
                </a:lnSpc>
              </a:pPr>
              <a:r>
                <a:rPr lang="en-US" sz="2048" b="true">
                  <a:solidFill>
                    <a:srgbClr val="000000"/>
                  </a:solidFill>
                  <a:latin typeface="Poppins Bold"/>
                  <a:ea typeface="Poppins Bold"/>
                  <a:cs typeface="Poppins Bold"/>
                  <a:sym typeface="Poppins Bold"/>
                </a:rPr>
                <a:t>Bagaimana distribusi harga sewa harian dan faktor-faktor apa saja yang mempengaruhi harga listing di Bangkok?</a:t>
              </a:r>
            </a:p>
            <a:p>
              <a:pPr algn="just">
                <a:lnSpc>
                  <a:spcPts val="2868"/>
                </a:lnSpc>
                <a:spcBef>
                  <a:spcPct val="0"/>
                </a:spcBef>
              </a:pPr>
            </a:p>
          </p:txBody>
        </p:sp>
      </p:grpSp>
      <p:sp>
        <p:nvSpPr>
          <p:cNvPr name="TextBox 8" id="8"/>
          <p:cNvSpPr txBox="true"/>
          <p:nvPr/>
        </p:nvSpPr>
        <p:spPr>
          <a:xfrm rot="0">
            <a:off x="2735671" y="814148"/>
            <a:ext cx="12816658" cy="892637"/>
          </a:xfrm>
          <a:prstGeom prst="rect">
            <a:avLst/>
          </a:prstGeom>
        </p:spPr>
        <p:txBody>
          <a:bodyPr anchor="t" rtlCol="false" tIns="0" lIns="0" bIns="0" rIns="0">
            <a:spAutoFit/>
          </a:bodyPr>
          <a:lstStyle/>
          <a:p>
            <a:pPr algn="ctr">
              <a:lnSpc>
                <a:spcPts val="6694"/>
              </a:lnSpc>
            </a:pPr>
            <a:r>
              <a:rPr lang="en-US" b="true" sz="5579">
                <a:solidFill>
                  <a:srgbClr val="FF385C"/>
                </a:solidFill>
                <a:latin typeface="Poppins Ultra-Bold"/>
                <a:ea typeface="Poppins Ultra-Bold"/>
                <a:cs typeface="Poppins Ultra-Bold"/>
                <a:sym typeface="Poppins Ultra-Bold"/>
              </a:rPr>
              <a:t>Conclusion</a:t>
            </a:r>
          </a:p>
        </p:txBody>
      </p:sp>
      <p:sp>
        <p:nvSpPr>
          <p:cNvPr name="TextBox 9" id="9"/>
          <p:cNvSpPr txBox="true"/>
          <p:nvPr/>
        </p:nvSpPr>
        <p:spPr>
          <a:xfrm rot="0">
            <a:off x="1577930" y="3908543"/>
            <a:ext cx="15132139" cy="483298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00000"/>
                </a:solidFill>
                <a:latin typeface="Poppins"/>
                <a:ea typeface="Poppins"/>
                <a:cs typeface="Poppins"/>
                <a:sym typeface="Poppins"/>
              </a:rPr>
              <a:t>Analisis menunjukkan bahwa harga sewa di Bangkok sangat dipengaruhi oleh jenis kamar, lokasi, dan jumlah ulasan. Jenis kamar seperti apartemen dan kamar hotel umumnya memiliki harga yang lebih tinggi dibandingkan dengan kamar pribadi atau kamar bersama, yang mengindikasikan preferensi penyewa terhadap akomodasi yang lebih privat dan eksklusif.</a:t>
            </a:r>
          </a:p>
          <a:p>
            <a:pPr algn="just">
              <a:lnSpc>
                <a:spcPts val="2940"/>
              </a:lnSpc>
            </a:pPr>
          </a:p>
          <a:p>
            <a:pPr algn="just" marL="453390" indent="-226695" lvl="1">
              <a:lnSpc>
                <a:spcPts val="2940"/>
              </a:lnSpc>
              <a:buFont typeface="Arial"/>
              <a:buChar char="•"/>
            </a:pPr>
            <a:r>
              <a:rPr lang="en-US" sz="2100">
                <a:solidFill>
                  <a:srgbClr val="000000"/>
                </a:solidFill>
                <a:latin typeface="Poppins"/>
                <a:ea typeface="Poppins"/>
                <a:cs typeface="Poppins"/>
                <a:sym typeface="Poppins"/>
              </a:rPr>
              <a:t>Lokasi memainkan peran penting dalam penentuan harga, di mana properti yang lebih dekat dengan pusat kota cenderung memiliki harga sewa yang lebih tinggi. Hal ini disebabkan oleh kedekatannya dengan distrik bisnis, objek wisata, serta akses yang lebih baik ke fasilitas dan transportasi umum.</a:t>
            </a:r>
          </a:p>
          <a:p>
            <a:pPr algn="just">
              <a:lnSpc>
                <a:spcPts val="2940"/>
              </a:lnSpc>
            </a:pPr>
          </a:p>
          <a:p>
            <a:pPr algn="just" marL="453390" indent="-226695" lvl="1">
              <a:lnSpc>
                <a:spcPts val="2940"/>
              </a:lnSpc>
              <a:buFont typeface="Arial"/>
              <a:buChar char="•"/>
            </a:pPr>
            <a:r>
              <a:rPr lang="en-US" sz="2100">
                <a:solidFill>
                  <a:srgbClr val="000000"/>
                </a:solidFill>
                <a:latin typeface="Poppins"/>
                <a:ea typeface="Poppins"/>
                <a:cs typeface="Poppins"/>
                <a:sym typeface="Poppins"/>
              </a:rPr>
              <a:t>Jumlah ulasan juga mempengaruhi harga sewa, dengan properti yang memiliki lebih banyak ulasan biasanya memiliki harga yang lebih tinggi. Ini menunjukkan bahwa properti dengan ulasan yang baik dianggap lebih andal dan menarik, sehingga dapat membenarkan harga yang lebih tinggi.</a:t>
            </a:r>
          </a:p>
          <a:p>
            <a:pPr algn="just">
              <a:lnSpc>
                <a:spcPts val="2940"/>
              </a:lnSpc>
              <a:spcBef>
                <a:spcPct val="0"/>
              </a:spcBef>
            </a:pPr>
          </a:p>
        </p:txBody>
      </p:sp>
      <p:sp>
        <p:nvSpPr>
          <p:cNvPr name="Freeform 10" id="10"/>
          <p:cNvSpPr/>
          <p:nvPr/>
        </p:nvSpPr>
        <p:spPr>
          <a:xfrm flipH="false" flipV="false" rot="8665911">
            <a:off x="-921929" y="-1561126"/>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3014858">
            <a:off x="12781440" y="8216011"/>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9494" y="5426366"/>
            <a:ext cx="1102689" cy="1306891"/>
          </a:xfrm>
          <a:custGeom>
            <a:avLst/>
            <a:gdLst/>
            <a:ahLst/>
            <a:cxnLst/>
            <a:rect r="r" b="b" t="t" l="l"/>
            <a:pathLst>
              <a:path h="1306891" w="1102689">
                <a:moveTo>
                  <a:pt x="0" y="0"/>
                </a:moveTo>
                <a:lnTo>
                  <a:pt x="1102689" y="0"/>
                </a:lnTo>
                <a:lnTo>
                  <a:pt x="1102689" y="1306891"/>
                </a:lnTo>
                <a:lnTo>
                  <a:pt x="0" y="1306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0943" y="7787035"/>
            <a:ext cx="1459791" cy="1124039"/>
          </a:xfrm>
          <a:custGeom>
            <a:avLst/>
            <a:gdLst/>
            <a:ahLst/>
            <a:cxnLst/>
            <a:rect r="r" b="b" t="t" l="l"/>
            <a:pathLst>
              <a:path h="1124039" w="1459791">
                <a:moveTo>
                  <a:pt x="0" y="0"/>
                </a:moveTo>
                <a:lnTo>
                  <a:pt x="1459791" y="0"/>
                </a:lnTo>
                <a:lnTo>
                  <a:pt x="1459791" y="1124038"/>
                </a:lnTo>
                <a:lnTo>
                  <a:pt x="0" y="1124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93528" y="1963959"/>
            <a:ext cx="10300944" cy="1744558"/>
            <a:chOff x="0" y="0"/>
            <a:chExt cx="13734592" cy="2326078"/>
          </a:xfrm>
        </p:grpSpPr>
        <p:sp>
          <p:nvSpPr>
            <p:cNvPr name="Freeform 5" id="5"/>
            <p:cNvSpPr/>
            <p:nvPr/>
          </p:nvSpPr>
          <p:spPr>
            <a:xfrm flipH="false" flipV="false" rot="0">
              <a:off x="0" y="0"/>
              <a:ext cx="2446429" cy="2326078"/>
            </a:xfrm>
            <a:custGeom>
              <a:avLst/>
              <a:gdLst/>
              <a:ahLst/>
              <a:cxnLst/>
              <a:rect r="r" b="b" t="t" l="l"/>
              <a:pathLst>
                <a:path h="2326078" w="2446429">
                  <a:moveTo>
                    <a:pt x="0" y="0"/>
                  </a:moveTo>
                  <a:lnTo>
                    <a:pt x="2446429" y="0"/>
                  </a:lnTo>
                  <a:lnTo>
                    <a:pt x="2446429" y="2326078"/>
                  </a:lnTo>
                  <a:lnTo>
                    <a:pt x="0" y="2326078"/>
                  </a:lnTo>
                  <a:lnTo>
                    <a:pt x="0" y="0"/>
                  </a:lnTo>
                  <a:close/>
                </a:path>
              </a:pathLst>
            </a:custGeom>
            <a:blipFill>
              <a:blip r:embed="rId6">
                <a:extLst>
                  <a:ext uri="{96DAC541-7B7A-43D3-8B79-37D633B846F1}">
                    <asvg:svgBlip xmlns:asvg="http://schemas.microsoft.com/office/drawing/2016/SVG/main" r:embed="rId7"/>
                  </a:ext>
                </a:extLst>
              </a:blip>
              <a:stretch>
                <a:fillRect l="-8611" t="0" r="-230949" b="-216221"/>
              </a:stretch>
            </a:blipFill>
          </p:spPr>
        </p:sp>
        <p:sp>
          <p:nvSpPr>
            <p:cNvPr name="TextBox 6" id="6"/>
            <p:cNvSpPr txBox="true"/>
            <p:nvPr/>
          </p:nvSpPr>
          <p:spPr>
            <a:xfrm rot="0">
              <a:off x="2725528" y="521574"/>
              <a:ext cx="11009065" cy="1435564"/>
            </a:xfrm>
            <a:prstGeom prst="rect">
              <a:avLst/>
            </a:prstGeom>
          </p:spPr>
          <p:txBody>
            <a:bodyPr anchor="t" rtlCol="false" tIns="0" lIns="0" bIns="0" rIns="0">
              <a:spAutoFit/>
            </a:bodyPr>
            <a:lstStyle/>
            <a:p>
              <a:pPr algn="just">
                <a:lnSpc>
                  <a:spcPts val="2868"/>
                </a:lnSpc>
              </a:pPr>
              <a:r>
                <a:rPr lang="en-US" sz="2048" b="true">
                  <a:solidFill>
                    <a:srgbClr val="000000"/>
                  </a:solidFill>
                  <a:latin typeface="Poppins Bold"/>
                  <a:ea typeface="Poppins Bold"/>
                  <a:cs typeface="Poppins Bold"/>
                  <a:sym typeface="Poppins Bold"/>
                </a:rPr>
                <a:t>Bagaimana perbandingan performa berbagai jenis kamar dalam hal harga dan ulasan ?</a:t>
              </a:r>
            </a:p>
            <a:p>
              <a:pPr algn="just">
                <a:lnSpc>
                  <a:spcPts val="2868"/>
                </a:lnSpc>
                <a:spcBef>
                  <a:spcPct val="0"/>
                </a:spcBef>
              </a:pPr>
            </a:p>
          </p:txBody>
        </p:sp>
      </p:grpSp>
      <p:sp>
        <p:nvSpPr>
          <p:cNvPr name="TextBox 7" id="7"/>
          <p:cNvSpPr txBox="true"/>
          <p:nvPr/>
        </p:nvSpPr>
        <p:spPr>
          <a:xfrm rot="0">
            <a:off x="2735671" y="814148"/>
            <a:ext cx="12816658" cy="892637"/>
          </a:xfrm>
          <a:prstGeom prst="rect">
            <a:avLst/>
          </a:prstGeom>
        </p:spPr>
        <p:txBody>
          <a:bodyPr anchor="t" rtlCol="false" tIns="0" lIns="0" bIns="0" rIns="0">
            <a:spAutoFit/>
          </a:bodyPr>
          <a:lstStyle/>
          <a:p>
            <a:pPr algn="ctr">
              <a:lnSpc>
                <a:spcPts val="6694"/>
              </a:lnSpc>
            </a:pPr>
            <a:r>
              <a:rPr lang="en-US" b="true" sz="5579">
                <a:solidFill>
                  <a:srgbClr val="FF385C"/>
                </a:solidFill>
                <a:latin typeface="Poppins Ultra-Bold"/>
                <a:ea typeface="Poppins Ultra-Bold"/>
                <a:cs typeface="Poppins Ultra-Bold"/>
                <a:sym typeface="Poppins Ultra-Bold"/>
              </a:rPr>
              <a:t>Conclusion</a:t>
            </a:r>
          </a:p>
        </p:txBody>
      </p:sp>
      <p:sp>
        <p:nvSpPr>
          <p:cNvPr name="TextBox 8" id="8"/>
          <p:cNvSpPr txBox="true"/>
          <p:nvPr/>
        </p:nvSpPr>
        <p:spPr>
          <a:xfrm rot="0">
            <a:off x="1577930" y="4318321"/>
            <a:ext cx="15132139" cy="3013034"/>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00000"/>
                </a:solidFill>
                <a:latin typeface="Poppins"/>
                <a:ea typeface="Poppins"/>
                <a:cs typeface="Poppins"/>
                <a:sym typeface="Poppins"/>
              </a:rPr>
              <a:t>Di antara berbagai jenis kamar, apartemen dan kamar hotel menarik harga sewa yang lebih tinggi, kemungkinan karena privasi dan fasilitas yang mereka tawarkan. Kamar pribadi menawarkan harga menengah, sementara kamar bersama menjadi pilihan paling ekonomis, menarik bagi wisatawan yang sadar anggaran.</a:t>
            </a:r>
          </a:p>
          <a:p>
            <a:pPr algn="just">
              <a:lnSpc>
                <a:spcPts val="3014"/>
              </a:lnSpc>
            </a:pPr>
          </a:p>
          <a:p>
            <a:pPr algn="just" marL="464885" indent="-232443" lvl="1">
              <a:lnSpc>
                <a:spcPts val="3014"/>
              </a:lnSpc>
              <a:spcBef>
                <a:spcPct val="0"/>
              </a:spcBef>
              <a:buFont typeface="Arial"/>
              <a:buChar char="•"/>
            </a:pPr>
            <a:r>
              <a:rPr lang="en-US" sz="2153">
                <a:solidFill>
                  <a:srgbClr val="000000"/>
                </a:solidFill>
                <a:latin typeface="Poppins"/>
                <a:ea typeface="Poppins"/>
                <a:cs typeface="Poppins"/>
                <a:sym typeface="Poppins"/>
              </a:rPr>
              <a:t>Jumlah ulasan lebih tinggi untuk seluruh apartemen dan kamar hotel, menunjukkan bahwa jenis kamar ini lebih populer di kalangan tamu, kemungkinan karena pengalaman yang lebih baik yang mereka tawarkan.</a:t>
            </a:r>
          </a:p>
        </p:txBody>
      </p:sp>
      <p:sp>
        <p:nvSpPr>
          <p:cNvPr name="Freeform 9" id="9"/>
          <p:cNvSpPr/>
          <p:nvPr/>
        </p:nvSpPr>
        <p:spPr>
          <a:xfrm flipH="false" flipV="false" rot="8665911">
            <a:off x="-1208259" y="-1608548"/>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3014858">
            <a:off x="12626760" y="8216011"/>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450734" y="2277289"/>
            <a:ext cx="943228" cy="1117900"/>
          </a:xfrm>
          <a:custGeom>
            <a:avLst/>
            <a:gdLst/>
            <a:ahLst/>
            <a:cxnLst/>
            <a:rect r="r" b="b" t="t" l="l"/>
            <a:pathLst>
              <a:path h="1117900" w="943228">
                <a:moveTo>
                  <a:pt x="0" y="0"/>
                </a:moveTo>
                <a:lnTo>
                  <a:pt x="943227" y="0"/>
                </a:lnTo>
                <a:lnTo>
                  <a:pt x="943227" y="1117899"/>
                </a:lnTo>
                <a:lnTo>
                  <a:pt x="0" y="1117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9494" y="5426366"/>
            <a:ext cx="1102689" cy="1306891"/>
          </a:xfrm>
          <a:custGeom>
            <a:avLst/>
            <a:gdLst/>
            <a:ahLst/>
            <a:cxnLst/>
            <a:rect r="r" b="b" t="t" l="l"/>
            <a:pathLst>
              <a:path h="1306891" w="1102689">
                <a:moveTo>
                  <a:pt x="0" y="0"/>
                </a:moveTo>
                <a:lnTo>
                  <a:pt x="1102689" y="0"/>
                </a:lnTo>
                <a:lnTo>
                  <a:pt x="1102689" y="1306891"/>
                </a:lnTo>
                <a:lnTo>
                  <a:pt x="0" y="1306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0943" y="7787035"/>
            <a:ext cx="1459791" cy="1124039"/>
          </a:xfrm>
          <a:custGeom>
            <a:avLst/>
            <a:gdLst/>
            <a:ahLst/>
            <a:cxnLst/>
            <a:rect r="r" b="b" t="t" l="l"/>
            <a:pathLst>
              <a:path h="1124039" w="1459791">
                <a:moveTo>
                  <a:pt x="0" y="0"/>
                </a:moveTo>
                <a:lnTo>
                  <a:pt x="1459791" y="0"/>
                </a:lnTo>
                <a:lnTo>
                  <a:pt x="1459791" y="1124038"/>
                </a:lnTo>
                <a:lnTo>
                  <a:pt x="0" y="1124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993528" y="1963959"/>
            <a:ext cx="10300944" cy="1744558"/>
            <a:chOff x="0" y="0"/>
            <a:chExt cx="13734592" cy="2326078"/>
          </a:xfrm>
        </p:grpSpPr>
        <p:sp>
          <p:nvSpPr>
            <p:cNvPr name="Freeform 5" id="5"/>
            <p:cNvSpPr/>
            <p:nvPr/>
          </p:nvSpPr>
          <p:spPr>
            <a:xfrm flipH="false" flipV="false" rot="0">
              <a:off x="0" y="0"/>
              <a:ext cx="2446429" cy="2326078"/>
            </a:xfrm>
            <a:custGeom>
              <a:avLst/>
              <a:gdLst/>
              <a:ahLst/>
              <a:cxnLst/>
              <a:rect r="r" b="b" t="t" l="l"/>
              <a:pathLst>
                <a:path h="2326078" w="2446429">
                  <a:moveTo>
                    <a:pt x="0" y="0"/>
                  </a:moveTo>
                  <a:lnTo>
                    <a:pt x="2446429" y="0"/>
                  </a:lnTo>
                  <a:lnTo>
                    <a:pt x="2446429" y="2326078"/>
                  </a:lnTo>
                  <a:lnTo>
                    <a:pt x="0" y="2326078"/>
                  </a:lnTo>
                  <a:lnTo>
                    <a:pt x="0" y="0"/>
                  </a:lnTo>
                  <a:close/>
                </a:path>
              </a:pathLst>
            </a:custGeom>
            <a:blipFill>
              <a:blip r:embed="rId6">
                <a:extLst>
                  <a:ext uri="{96DAC541-7B7A-43D3-8B79-37D633B846F1}">
                    <asvg:svgBlip xmlns:asvg="http://schemas.microsoft.com/office/drawing/2016/SVG/main" r:embed="rId7"/>
                  </a:ext>
                </a:extLst>
              </a:blip>
              <a:stretch>
                <a:fillRect l="-8611" t="0" r="-230949" b="-216221"/>
              </a:stretch>
            </a:blipFill>
          </p:spPr>
        </p:sp>
        <p:sp>
          <p:nvSpPr>
            <p:cNvPr name="TextBox 6" id="6"/>
            <p:cNvSpPr txBox="true"/>
            <p:nvPr/>
          </p:nvSpPr>
          <p:spPr>
            <a:xfrm rot="0">
              <a:off x="2725528" y="521574"/>
              <a:ext cx="11009065" cy="1435564"/>
            </a:xfrm>
            <a:prstGeom prst="rect">
              <a:avLst/>
            </a:prstGeom>
          </p:spPr>
          <p:txBody>
            <a:bodyPr anchor="t" rtlCol="false" tIns="0" lIns="0" bIns="0" rIns="0">
              <a:spAutoFit/>
            </a:bodyPr>
            <a:lstStyle/>
            <a:p>
              <a:pPr algn="just">
                <a:lnSpc>
                  <a:spcPts val="2868"/>
                </a:lnSpc>
              </a:pPr>
              <a:r>
                <a:rPr lang="en-US" sz="2048" b="true">
                  <a:solidFill>
                    <a:srgbClr val="000000"/>
                  </a:solidFill>
                  <a:latin typeface="Poppins Bold"/>
                  <a:ea typeface="Poppins Bold"/>
                  <a:cs typeface="Poppins Bold"/>
                  <a:sym typeface="Poppins Bold"/>
                </a:rPr>
                <a:t>Bagaimana distribusi geografis listing Airbnb di Bangkok dan bagaimana pengaruh jarak ke pusat kota terhadap harga?</a:t>
              </a:r>
            </a:p>
            <a:p>
              <a:pPr algn="just">
                <a:lnSpc>
                  <a:spcPts val="2868"/>
                </a:lnSpc>
                <a:spcBef>
                  <a:spcPct val="0"/>
                </a:spcBef>
              </a:pPr>
            </a:p>
          </p:txBody>
        </p:sp>
      </p:grpSp>
      <p:sp>
        <p:nvSpPr>
          <p:cNvPr name="TextBox 7" id="7"/>
          <p:cNvSpPr txBox="true"/>
          <p:nvPr/>
        </p:nvSpPr>
        <p:spPr>
          <a:xfrm rot="0">
            <a:off x="2735671" y="814148"/>
            <a:ext cx="12816658" cy="892637"/>
          </a:xfrm>
          <a:prstGeom prst="rect">
            <a:avLst/>
          </a:prstGeom>
        </p:spPr>
        <p:txBody>
          <a:bodyPr anchor="t" rtlCol="false" tIns="0" lIns="0" bIns="0" rIns="0">
            <a:spAutoFit/>
          </a:bodyPr>
          <a:lstStyle/>
          <a:p>
            <a:pPr algn="ctr">
              <a:lnSpc>
                <a:spcPts val="6694"/>
              </a:lnSpc>
            </a:pPr>
            <a:r>
              <a:rPr lang="en-US" b="true" sz="5579">
                <a:solidFill>
                  <a:srgbClr val="FF385C"/>
                </a:solidFill>
                <a:latin typeface="Poppins Ultra-Bold"/>
                <a:ea typeface="Poppins Ultra-Bold"/>
                <a:cs typeface="Poppins Ultra-Bold"/>
                <a:sym typeface="Poppins Ultra-Bold"/>
              </a:rPr>
              <a:t>Conclusion</a:t>
            </a:r>
          </a:p>
        </p:txBody>
      </p:sp>
      <p:sp>
        <p:nvSpPr>
          <p:cNvPr name="TextBox 8" id="8"/>
          <p:cNvSpPr txBox="true"/>
          <p:nvPr/>
        </p:nvSpPr>
        <p:spPr>
          <a:xfrm rot="0">
            <a:off x="1577930" y="4147715"/>
            <a:ext cx="15132139" cy="4193458"/>
          </a:xfrm>
          <a:prstGeom prst="rect">
            <a:avLst/>
          </a:prstGeom>
        </p:spPr>
        <p:txBody>
          <a:bodyPr anchor="t" rtlCol="false" tIns="0" lIns="0" bIns="0" rIns="0">
            <a:spAutoFit/>
          </a:bodyPr>
          <a:lstStyle/>
          <a:p>
            <a:pPr algn="just" marL="464885" indent="-232443" lvl="1">
              <a:lnSpc>
                <a:spcPts val="3014"/>
              </a:lnSpc>
              <a:buFont typeface="Arial"/>
              <a:buChar char="•"/>
            </a:pPr>
            <a:r>
              <a:rPr lang="en-US" sz="2153">
                <a:solidFill>
                  <a:srgbClr val="000000"/>
                </a:solidFill>
                <a:latin typeface="Poppins"/>
                <a:ea typeface="Poppins"/>
                <a:cs typeface="Poppins"/>
                <a:sym typeface="Poppins"/>
              </a:rPr>
              <a:t>Jarak dari pusat kota memiliki dampak yang nyata terhadap harga sewa, dengan properti yang lebih dekat ke pusat kota umumnya memiliki harga yang lebih tinggi. Tren ini mencerminkan permintaan yang lebih tinggi untuk akomodasi yang terletak di pusat kota.</a:t>
            </a:r>
          </a:p>
          <a:p>
            <a:pPr algn="just">
              <a:lnSpc>
                <a:spcPts val="2940"/>
              </a:lnSpc>
            </a:pPr>
          </a:p>
          <a:p>
            <a:pPr algn="just" marL="464885" indent="-232443" lvl="1">
              <a:lnSpc>
                <a:spcPts val="3014"/>
              </a:lnSpc>
              <a:buFont typeface="Arial"/>
              <a:buChar char="•"/>
            </a:pPr>
            <a:r>
              <a:rPr lang="en-US" sz="2153">
                <a:solidFill>
                  <a:srgbClr val="000000"/>
                </a:solidFill>
                <a:latin typeface="Poppins"/>
                <a:ea typeface="Poppins"/>
                <a:cs typeface="Poppins"/>
                <a:sym typeface="Poppins"/>
              </a:rPr>
              <a:t>Namun, beberapa properti yang terletak lebih jauh dari pusat kota masih mampu mempertahankan harga sewa yang tinggi, karena menawarkan fasilitas unggul atau pengalaman unik yang mengimbangi jarak yang lebih jauh.</a:t>
            </a:r>
          </a:p>
          <a:p>
            <a:pPr algn="just">
              <a:lnSpc>
                <a:spcPts val="3014"/>
              </a:lnSpc>
            </a:pPr>
          </a:p>
          <a:p>
            <a:pPr algn="just" marL="464885" indent="-232443" lvl="1">
              <a:lnSpc>
                <a:spcPts val="3014"/>
              </a:lnSpc>
              <a:spcBef>
                <a:spcPct val="0"/>
              </a:spcBef>
              <a:buFont typeface="Arial"/>
              <a:buChar char="•"/>
            </a:pPr>
            <a:r>
              <a:rPr lang="en-US" sz="2153">
                <a:solidFill>
                  <a:srgbClr val="000000"/>
                </a:solidFill>
                <a:latin typeface="Poppins"/>
                <a:ea typeface="Poppins"/>
                <a:cs typeface="Poppins"/>
                <a:sym typeface="Poppins"/>
              </a:rPr>
              <a:t>Analisis distribusi menunjukkan bahwa sebagian besar properti terletak dalam jarak 10 km dari pusat kota, dengan beberapa outliers yang terletak lebih jauh, yang perlu menyesuaikan strategi harga mereka untuk tetap kompetitif.</a:t>
            </a:r>
          </a:p>
        </p:txBody>
      </p:sp>
      <p:sp>
        <p:nvSpPr>
          <p:cNvPr name="Freeform 9" id="9"/>
          <p:cNvSpPr/>
          <p:nvPr/>
        </p:nvSpPr>
        <p:spPr>
          <a:xfrm flipH="false" flipV="false" rot="8665911">
            <a:off x="-1208259" y="-1818301"/>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3014858">
            <a:off x="12812376" y="8216011"/>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272183" y="2519106"/>
            <a:ext cx="1364009" cy="634264"/>
          </a:xfrm>
          <a:custGeom>
            <a:avLst/>
            <a:gdLst/>
            <a:ahLst/>
            <a:cxnLst/>
            <a:rect r="r" b="b" t="t" l="l"/>
            <a:pathLst>
              <a:path h="634264" w="1364009">
                <a:moveTo>
                  <a:pt x="0" y="0"/>
                </a:moveTo>
                <a:lnTo>
                  <a:pt x="1364009" y="0"/>
                </a:lnTo>
                <a:lnTo>
                  <a:pt x="1364009" y="634265"/>
                </a:lnTo>
                <a:lnTo>
                  <a:pt x="0" y="6342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411522" y="4009390"/>
            <a:ext cx="11464955" cy="1095375"/>
          </a:xfrm>
          <a:prstGeom prst="rect">
            <a:avLst/>
          </a:prstGeom>
        </p:spPr>
        <p:txBody>
          <a:bodyPr anchor="t" rtlCol="false" tIns="0" lIns="0" bIns="0" rIns="0">
            <a:spAutoFit/>
          </a:bodyPr>
          <a:lstStyle/>
          <a:p>
            <a:pPr algn="ctr">
              <a:lnSpc>
                <a:spcPts val="8400"/>
              </a:lnSpc>
              <a:spcBef>
                <a:spcPct val="0"/>
              </a:spcBef>
            </a:pPr>
            <a:r>
              <a:rPr lang="en-US" b="true" sz="6000">
                <a:solidFill>
                  <a:srgbClr val="FF385C"/>
                </a:solidFill>
                <a:latin typeface="Poppins Ultra-Bold"/>
                <a:ea typeface="Poppins Ultra-Bold"/>
                <a:cs typeface="Poppins Ultra-Bold"/>
                <a:sym typeface="Poppins Ultra-Bold"/>
              </a:rPr>
              <a:t>Business Understanding</a:t>
            </a:r>
          </a:p>
        </p:txBody>
      </p:sp>
      <p:sp>
        <p:nvSpPr>
          <p:cNvPr name="TextBox 4" id="4"/>
          <p:cNvSpPr txBox="true"/>
          <p:nvPr/>
        </p:nvSpPr>
        <p:spPr>
          <a:xfrm rot="0">
            <a:off x="1437814" y="754457"/>
            <a:ext cx="2722012" cy="498802"/>
          </a:xfrm>
          <a:prstGeom prst="rect">
            <a:avLst/>
          </a:prstGeom>
        </p:spPr>
        <p:txBody>
          <a:bodyPr anchor="t" rtlCol="false" tIns="0" lIns="0" bIns="0" rIns="0">
            <a:spAutoFit/>
          </a:bodyPr>
          <a:lstStyle/>
          <a:p>
            <a:pPr algn="l">
              <a:lnSpc>
                <a:spcPts val="3853"/>
              </a:lnSpc>
              <a:spcBef>
                <a:spcPct val="0"/>
              </a:spcBef>
            </a:pPr>
            <a:r>
              <a:rPr lang="en-US" b="true" sz="2752">
                <a:solidFill>
                  <a:srgbClr val="FF385C"/>
                </a:solidFill>
                <a:latin typeface="Poppins Bold"/>
                <a:ea typeface="Poppins Bold"/>
                <a:cs typeface="Poppins Bold"/>
                <a:sym typeface="Poppins Bold"/>
              </a:rPr>
              <a:t>Airbnb</a:t>
            </a:r>
          </a:p>
        </p:txBody>
      </p:sp>
      <p:sp>
        <p:nvSpPr>
          <p:cNvPr name="Freeform 5" id="5"/>
          <p:cNvSpPr/>
          <p:nvPr/>
        </p:nvSpPr>
        <p:spPr>
          <a:xfrm flipH="false" flipV="false" rot="0">
            <a:off x="706686" y="644088"/>
            <a:ext cx="674708" cy="626299"/>
          </a:xfrm>
          <a:custGeom>
            <a:avLst/>
            <a:gdLst/>
            <a:ahLst/>
            <a:cxnLst/>
            <a:rect r="r" b="b" t="t" l="l"/>
            <a:pathLst>
              <a:path h="626299" w="674708">
                <a:moveTo>
                  <a:pt x="0" y="0"/>
                </a:moveTo>
                <a:lnTo>
                  <a:pt x="674708" y="0"/>
                </a:lnTo>
                <a:lnTo>
                  <a:pt x="674708" y="626299"/>
                </a:lnTo>
                <a:lnTo>
                  <a:pt x="0" y="626299"/>
                </a:lnTo>
                <a:lnTo>
                  <a:pt x="0" y="0"/>
                </a:lnTo>
                <a:close/>
              </a:path>
            </a:pathLst>
          </a:custGeom>
          <a:blipFill>
            <a:blip r:embed="rId3"/>
            <a:stretch>
              <a:fillRect l="-17373" t="-7729" r="-20224" b="-54309"/>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98262" y="5174921"/>
            <a:ext cx="1102689" cy="1306891"/>
          </a:xfrm>
          <a:custGeom>
            <a:avLst/>
            <a:gdLst/>
            <a:ahLst/>
            <a:cxnLst/>
            <a:rect r="r" b="b" t="t" l="l"/>
            <a:pathLst>
              <a:path h="1306891" w="1102689">
                <a:moveTo>
                  <a:pt x="0" y="0"/>
                </a:moveTo>
                <a:lnTo>
                  <a:pt x="1102689" y="0"/>
                </a:lnTo>
                <a:lnTo>
                  <a:pt x="1102689" y="1306891"/>
                </a:lnTo>
                <a:lnTo>
                  <a:pt x="0" y="1306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19711" y="7535590"/>
            <a:ext cx="1459791" cy="1124039"/>
          </a:xfrm>
          <a:custGeom>
            <a:avLst/>
            <a:gdLst/>
            <a:ahLst/>
            <a:cxnLst/>
            <a:rect r="r" b="b" t="t" l="l"/>
            <a:pathLst>
              <a:path h="1124039" w="1459791">
                <a:moveTo>
                  <a:pt x="0" y="0"/>
                </a:moveTo>
                <a:lnTo>
                  <a:pt x="1459791" y="0"/>
                </a:lnTo>
                <a:lnTo>
                  <a:pt x="1459791" y="1124039"/>
                </a:lnTo>
                <a:lnTo>
                  <a:pt x="0" y="11240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67087" y="2312650"/>
            <a:ext cx="14032971" cy="906811"/>
          </a:xfrm>
          <a:prstGeom prst="rect">
            <a:avLst/>
          </a:prstGeom>
        </p:spPr>
        <p:txBody>
          <a:bodyPr anchor="t" rtlCol="false" tIns="0" lIns="0" bIns="0" rIns="0">
            <a:spAutoFit/>
          </a:bodyPr>
          <a:lstStyle/>
          <a:p>
            <a:pPr algn="just">
              <a:lnSpc>
                <a:spcPts val="3568"/>
              </a:lnSpc>
            </a:pPr>
            <a:r>
              <a:rPr lang="en-US" sz="2548" b="true">
                <a:solidFill>
                  <a:srgbClr val="000000"/>
                </a:solidFill>
                <a:latin typeface="Poppins Bold"/>
                <a:ea typeface="Poppins Bold"/>
                <a:cs typeface="Poppins Bold"/>
                <a:sym typeface="Poppins Bold"/>
              </a:rPr>
              <a:t>Strategi Harga Dinamis Berdasarkan Jenis Kamar dan Ulasan</a:t>
            </a:r>
          </a:p>
          <a:p>
            <a:pPr algn="just">
              <a:lnSpc>
                <a:spcPts val="3568"/>
              </a:lnSpc>
              <a:spcBef>
                <a:spcPct val="0"/>
              </a:spcBef>
            </a:pPr>
          </a:p>
        </p:txBody>
      </p:sp>
      <p:sp>
        <p:nvSpPr>
          <p:cNvPr name="TextBox 5" id="5"/>
          <p:cNvSpPr txBox="true"/>
          <p:nvPr/>
        </p:nvSpPr>
        <p:spPr>
          <a:xfrm rot="0">
            <a:off x="2735671" y="842723"/>
            <a:ext cx="12816658" cy="892637"/>
          </a:xfrm>
          <a:prstGeom prst="rect">
            <a:avLst/>
          </a:prstGeom>
        </p:spPr>
        <p:txBody>
          <a:bodyPr anchor="t" rtlCol="false" tIns="0" lIns="0" bIns="0" rIns="0">
            <a:spAutoFit/>
          </a:bodyPr>
          <a:lstStyle/>
          <a:p>
            <a:pPr algn="ctr">
              <a:lnSpc>
                <a:spcPts val="6694"/>
              </a:lnSpc>
            </a:pPr>
            <a:r>
              <a:rPr lang="en-US" b="true" sz="5579">
                <a:solidFill>
                  <a:srgbClr val="FF385C"/>
                </a:solidFill>
                <a:latin typeface="Poppins Ultra-Bold"/>
                <a:ea typeface="Poppins Ultra-Bold"/>
                <a:cs typeface="Poppins Ultra-Bold"/>
                <a:sym typeface="Poppins Ultra-Bold"/>
              </a:rPr>
              <a:t>Recommendation</a:t>
            </a:r>
          </a:p>
        </p:txBody>
      </p:sp>
      <p:sp>
        <p:nvSpPr>
          <p:cNvPr name="TextBox 6" id="6"/>
          <p:cNvSpPr txBox="true"/>
          <p:nvPr/>
        </p:nvSpPr>
        <p:spPr>
          <a:xfrm rot="0">
            <a:off x="1567087" y="2981335"/>
            <a:ext cx="15132139" cy="2975610"/>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00000"/>
                </a:solidFill>
                <a:latin typeface="Poppins"/>
                <a:ea typeface="Poppins"/>
                <a:cs typeface="Poppins"/>
                <a:sym typeface="Poppins"/>
              </a:rPr>
              <a:t>Rekomendasi: Properti dengan jenis kamar seperti Entire Home/Apt dan Hotel Room memiliki harga yang lebih tinggi dan mendapat ulasan lebih baik. Tim manajemen pendapatan harus menerapkan strategi harga dinamis, di mana harga dapat dinaikkan selama periode permintaan tinggi atau untuk properti dengan ulasan yang baik.</a:t>
            </a:r>
          </a:p>
          <a:p>
            <a:pPr algn="just">
              <a:lnSpc>
                <a:spcPts val="2940"/>
              </a:lnSpc>
            </a:pPr>
          </a:p>
          <a:p>
            <a:pPr algn="just" marL="453390" indent="-226695" lvl="1">
              <a:lnSpc>
                <a:spcPts val="2940"/>
              </a:lnSpc>
              <a:buFont typeface="Arial"/>
              <a:buChar char="•"/>
            </a:pPr>
            <a:r>
              <a:rPr lang="en-US" sz="2100">
                <a:solidFill>
                  <a:srgbClr val="000000"/>
                </a:solidFill>
                <a:latin typeface="Poppins"/>
                <a:ea typeface="Poppins"/>
                <a:cs typeface="Poppins"/>
                <a:sym typeface="Poppins"/>
              </a:rPr>
              <a:t>Tindakan: Lakukan pemantauan berkala terhadap ulasan dan tingkat hunian untuk setiap jenis kamar, lalu gunakan data ini untuk menyesuaikan harga sesuai dengan kualitas dan ekspektasi pasar.</a:t>
            </a:r>
          </a:p>
          <a:p>
            <a:pPr algn="just">
              <a:lnSpc>
                <a:spcPts val="2940"/>
              </a:lnSpc>
              <a:spcBef>
                <a:spcPct val="0"/>
              </a:spcBef>
            </a:pPr>
          </a:p>
        </p:txBody>
      </p:sp>
      <p:sp>
        <p:nvSpPr>
          <p:cNvPr name="Freeform 7" id="7"/>
          <p:cNvSpPr/>
          <p:nvPr/>
        </p:nvSpPr>
        <p:spPr>
          <a:xfrm flipH="false" flipV="false" rot="3554109">
            <a:off x="-2042888" y="7370707"/>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653873">
            <a:off x="14387782" y="514330"/>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614712" y="5752167"/>
            <a:ext cx="12155581" cy="459136"/>
          </a:xfrm>
          <a:prstGeom prst="rect">
            <a:avLst/>
          </a:prstGeom>
        </p:spPr>
        <p:txBody>
          <a:bodyPr anchor="t" rtlCol="false" tIns="0" lIns="0" bIns="0" rIns="0">
            <a:spAutoFit/>
          </a:bodyPr>
          <a:lstStyle/>
          <a:p>
            <a:pPr algn="just">
              <a:lnSpc>
                <a:spcPts val="3568"/>
              </a:lnSpc>
              <a:spcBef>
                <a:spcPct val="0"/>
              </a:spcBef>
            </a:pPr>
            <a:r>
              <a:rPr lang="en-US" b="true" sz="2548">
                <a:solidFill>
                  <a:srgbClr val="000000"/>
                </a:solidFill>
                <a:latin typeface="Poppins Bold"/>
                <a:ea typeface="Poppins Bold"/>
                <a:cs typeface="Poppins Bold"/>
                <a:sym typeface="Poppins Bold"/>
              </a:rPr>
              <a:t>Penyesuaian Harga Berdasarkan Lokasi</a:t>
            </a:r>
          </a:p>
        </p:txBody>
      </p:sp>
      <p:sp>
        <p:nvSpPr>
          <p:cNvPr name="TextBox 10" id="10"/>
          <p:cNvSpPr txBox="true"/>
          <p:nvPr/>
        </p:nvSpPr>
        <p:spPr>
          <a:xfrm rot="0">
            <a:off x="1567087" y="6424662"/>
            <a:ext cx="15132139" cy="2975610"/>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00000"/>
                </a:solidFill>
                <a:latin typeface="Poppins"/>
                <a:ea typeface="Poppins"/>
                <a:cs typeface="Poppins"/>
                <a:sym typeface="Poppins"/>
              </a:rPr>
              <a:t>Rekomendasi: Listing yang lebih dekat dengan pusat kota cenderung memiliki harga yang lebih tinggi. Tim manajemen pendapatan harus menyesuaikan harga lebih tinggi untuk properti di lokasi strategis dekat pusat kota dan menyesuaikan harga lebih rendah untuk properti yang berada di luar area pusat.</a:t>
            </a:r>
          </a:p>
          <a:p>
            <a:pPr algn="just">
              <a:lnSpc>
                <a:spcPts val="2940"/>
              </a:lnSpc>
            </a:pPr>
          </a:p>
          <a:p>
            <a:pPr algn="just" marL="453390" indent="-226695" lvl="1">
              <a:lnSpc>
                <a:spcPts val="2940"/>
              </a:lnSpc>
              <a:buFont typeface="Arial"/>
              <a:buChar char="•"/>
            </a:pPr>
            <a:r>
              <a:rPr lang="en-US" sz="2100">
                <a:solidFill>
                  <a:srgbClr val="000000"/>
                </a:solidFill>
                <a:latin typeface="Poppins"/>
                <a:ea typeface="Poppins"/>
                <a:cs typeface="Poppins"/>
                <a:sym typeface="Poppins"/>
              </a:rPr>
              <a:t>Tindakan: Gunakan pemetaan geografis dan analisis kompetitif untuk menentukan area mana yang memerlukan penyesuaian harga. Pertimbangkan juga paket promosi untuk listing yang lebih jauh dari pusat kota guna menarik lebih banyak penyewa.</a:t>
            </a:r>
          </a:p>
          <a:p>
            <a:pPr algn="just">
              <a:lnSpc>
                <a:spcPts val="2940"/>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98262" y="5331116"/>
            <a:ext cx="1102689" cy="1306891"/>
          </a:xfrm>
          <a:custGeom>
            <a:avLst/>
            <a:gdLst/>
            <a:ahLst/>
            <a:cxnLst/>
            <a:rect r="r" b="b" t="t" l="l"/>
            <a:pathLst>
              <a:path h="1306891" w="1102689">
                <a:moveTo>
                  <a:pt x="0" y="0"/>
                </a:moveTo>
                <a:lnTo>
                  <a:pt x="1102689" y="0"/>
                </a:lnTo>
                <a:lnTo>
                  <a:pt x="1102689" y="1306891"/>
                </a:lnTo>
                <a:lnTo>
                  <a:pt x="0" y="1306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0943" y="7787035"/>
            <a:ext cx="1459791" cy="1124039"/>
          </a:xfrm>
          <a:custGeom>
            <a:avLst/>
            <a:gdLst/>
            <a:ahLst/>
            <a:cxnLst/>
            <a:rect r="r" b="b" t="t" l="l"/>
            <a:pathLst>
              <a:path h="1124039" w="1459791">
                <a:moveTo>
                  <a:pt x="0" y="0"/>
                </a:moveTo>
                <a:lnTo>
                  <a:pt x="1459791" y="0"/>
                </a:lnTo>
                <a:lnTo>
                  <a:pt x="1459791" y="1124038"/>
                </a:lnTo>
                <a:lnTo>
                  <a:pt x="0" y="1124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03015" y="2312650"/>
            <a:ext cx="13911470" cy="459136"/>
          </a:xfrm>
          <a:prstGeom prst="rect">
            <a:avLst/>
          </a:prstGeom>
        </p:spPr>
        <p:txBody>
          <a:bodyPr anchor="t" rtlCol="false" tIns="0" lIns="0" bIns="0" rIns="0">
            <a:spAutoFit/>
          </a:bodyPr>
          <a:lstStyle/>
          <a:p>
            <a:pPr algn="just">
              <a:lnSpc>
                <a:spcPts val="3568"/>
              </a:lnSpc>
              <a:spcBef>
                <a:spcPct val="0"/>
              </a:spcBef>
            </a:pPr>
            <a:r>
              <a:rPr lang="en-US" b="true" sz="2548">
                <a:solidFill>
                  <a:srgbClr val="000000"/>
                </a:solidFill>
                <a:latin typeface="Poppins Bold"/>
                <a:ea typeface="Poppins Bold"/>
                <a:cs typeface="Poppins Bold"/>
                <a:sym typeface="Poppins Bold"/>
              </a:rPr>
              <a:t>Meningkatkan Jumlah Ulasan untuk Meningkatkan Pendapatan</a:t>
            </a:r>
          </a:p>
        </p:txBody>
      </p:sp>
      <p:sp>
        <p:nvSpPr>
          <p:cNvPr name="TextBox 5" id="5"/>
          <p:cNvSpPr txBox="true"/>
          <p:nvPr/>
        </p:nvSpPr>
        <p:spPr>
          <a:xfrm rot="0">
            <a:off x="2735671" y="882434"/>
            <a:ext cx="12816658" cy="892637"/>
          </a:xfrm>
          <a:prstGeom prst="rect">
            <a:avLst/>
          </a:prstGeom>
        </p:spPr>
        <p:txBody>
          <a:bodyPr anchor="t" rtlCol="false" tIns="0" lIns="0" bIns="0" rIns="0">
            <a:spAutoFit/>
          </a:bodyPr>
          <a:lstStyle/>
          <a:p>
            <a:pPr algn="ctr">
              <a:lnSpc>
                <a:spcPts val="6694"/>
              </a:lnSpc>
            </a:pPr>
            <a:r>
              <a:rPr lang="en-US" b="true" sz="5579">
                <a:solidFill>
                  <a:srgbClr val="FF385C"/>
                </a:solidFill>
                <a:latin typeface="Poppins Ultra-Bold"/>
                <a:ea typeface="Poppins Ultra-Bold"/>
                <a:cs typeface="Poppins Ultra-Bold"/>
                <a:sym typeface="Poppins Ultra-Bold"/>
              </a:rPr>
              <a:t>Recommendation</a:t>
            </a:r>
          </a:p>
        </p:txBody>
      </p:sp>
      <p:sp>
        <p:nvSpPr>
          <p:cNvPr name="TextBox 6" id="6"/>
          <p:cNvSpPr txBox="true"/>
          <p:nvPr/>
        </p:nvSpPr>
        <p:spPr>
          <a:xfrm rot="0">
            <a:off x="1567087" y="2900956"/>
            <a:ext cx="15132139" cy="2975610"/>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00000"/>
                </a:solidFill>
                <a:latin typeface="Poppins"/>
                <a:ea typeface="Poppins"/>
                <a:cs typeface="Poppins"/>
                <a:sym typeface="Poppins"/>
              </a:rPr>
              <a:t>Rekomendasi: Properti yang memiliki ulasan lebih banyak cenderung lebih sering dipesan dan memiliki harga sewa yang lebih tinggi. Tim manajemen pendapatan perlu bekerja sama dengan host untuk mendorong tamu memberikan ulasan positif setelah masa menginap.</a:t>
            </a:r>
          </a:p>
          <a:p>
            <a:pPr algn="just">
              <a:lnSpc>
                <a:spcPts val="2940"/>
              </a:lnSpc>
            </a:pPr>
          </a:p>
          <a:p>
            <a:pPr algn="just" marL="453390" indent="-226695" lvl="1">
              <a:lnSpc>
                <a:spcPts val="2940"/>
              </a:lnSpc>
              <a:buFont typeface="Arial"/>
              <a:buChar char="•"/>
            </a:pPr>
            <a:r>
              <a:rPr lang="en-US" sz="2100">
                <a:solidFill>
                  <a:srgbClr val="000000"/>
                </a:solidFill>
                <a:latin typeface="Poppins"/>
                <a:ea typeface="Poppins"/>
                <a:cs typeface="Poppins"/>
                <a:sym typeface="Poppins"/>
              </a:rPr>
              <a:t>Tindakan: Berikan insentif kepada tamu yang memberikan ulasan, seperti diskon atau fasilitas tambahan. Ulasan yang lebih banyak akan meningkatkan visibilitas listing dan memungkinkan harga yang lebih kompetitif.</a:t>
            </a:r>
          </a:p>
          <a:p>
            <a:pPr algn="just">
              <a:lnSpc>
                <a:spcPts val="2940"/>
              </a:lnSpc>
              <a:spcBef>
                <a:spcPct val="0"/>
              </a:spcBef>
            </a:pPr>
          </a:p>
        </p:txBody>
      </p:sp>
      <p:sp>
        <p:nvSpPr>
          <p:cNvPr name="Freeform 7" id="7"/>
          <p:cNvSpPr/>
          <p:nvPr/>
        </p:nvSpPr>
        <p:spPr>
          <a:xfrm flipH="false" flipV="false" rot="3554109">
            <a:off x="-2090513" y="7383780"/>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653873">
            <a:off x="14387782" y="514330"/>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03015" y="6040172"/>
            <a:ext cx="10703505" cy="459136"/>
          </a:xfrm>
          <a:prstGeom prst="rect">
            <a:avLst/>
          </a:prstGeom>
        </p:spPr>
        <p:txBody>
          <a:bodyPr anchor="t" rtlCol="false" tIns="0" lIns="0" bIns="0" rIns="0">
            <a:spAutoFit/>
          </a:bodyPr>
          <a:lstStyle/>
          <a:p>
            <a:pPr algn="just">
              <a:lnSpc>
                <a:spcPts val="3568"/>
              </a:lnSpc>
              <a:spcBef>
                <a:spcPct val="0"/>
              </a:spcBef>
            </a:pPr>
            <a:r>
              <a:rPr lang="en-US" b="true" sz="2548">
                <a:solidFill>
                  <a:srgbClr val="000000"/>
                </a:solidFill>
                <a:latin typeface="Poppins Bold"/>
                <a:ea typeface="Poppins Bold"/>
                <a:cs typeface="Poppins Bold"/>
                <a:sym typeface="Poppins Bold"/>
              </a:rPr>
              <a:t>Pengoptimalan Harga Berdasarkan Jarak ke Pusat Kota</a:t>
            </a:r>
          </a:p>
        </p:txBody>
      </p:sp>
      <p:sp>
        <p:nvSpPr>
          <p:cNvPr name="TextBox 10" id="10"/>
          <p:cNvSpPr txBox="true"/>
          <p:nvPr/>
        </p:nvSpPr>
        <p:spPr>
          <a:xfrm rot="0">
            <a:off x="1567087" y="6580857"/>
            <a:ext cx="15132139" cy="260413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00000"/>
                </a:solidFill>
                <a:latin typeface="Poppins"/>
                <a:ea typeface="Poppins"/>
                <a:cs typeface="Poppins"/>
                <a:sym typeface="Poppins"/>
              </a:rPr>
              <a:t>Rekomendasi: Jarak properti ke pusat kota memiliki korelasi negatif dengan harga. Tim manajemen pendapatan dapat menyesuaikan harga lebih rendah untuk listing yang berada jauh dari pusat kota, namun tetap bisa menawarkan fasilitas tambahan untuk menarik minat penyewa.</a:t>
            </a:r>
          </a:p>
          <a:p>
            <a:pPr algn="just">
              <a:lnSpc>
                <a:spcPts val="2940"/>
              </a:lnSpc>
            </a:pPr>
          </a:p>
          <a:p>
            <a:pPr algn="just" marL="453390" indent="-226695" lvl="1">
              <a:lnSpc>
                <a:spcPts val="2940"/>
              </a:lnSpc>
              <a:buFont typeface="Arial"/>
              <a:buChar char="•"/>
            </a:pPr>
            <a:r>
              <a:rPr lang="en-US" sz="2100">
                <a:solidFill>
                  <a:srgbClr val="000000"/>
                </a:solidFill>
                <a:latin typeface="Poppins"/>
                <a:ea typeface="Poppins"/>
                <a:cs typeface="Poppins"/>
                <a:sym typeface="Poppins"/>
              </a:rPr>
              <a:t>Tindakan: Lakukan evaluasi rutin terhadap properti di area yang lebih jauh dan tawarkan paket menarik seperti layanan antar-jemput atau diskon panjang menginap untuk meningkatkan minat penyewa.</a:t>
            </a:r>
          </a:p>
          <a:p>
            <a:pPr algn="just">
              <a:lnSpc>
                <a:spcPts val="2940"/>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9494" y="5426366"/>
            <a:ext cx="1102689" cy="1306891"/>
          </a:xfrm>
          <a:custGeom>
            <a:avLst/>
            <a:gdLst/>
            <a:ahLst/>
            <a:cxnLst/>
            <a:rect r="r" b="b" t="t" l="l"/>
            <a:pathLst>
              <a:path h="1306891" w="1102689">
                <a:moveTo>
                  <a:pt x="0" y="0"/>
                </a:moveTo>
                <a:lnTo>
                  <a:pt x="1102689" y="0"/>
                </a:lnTo>
                <a:lnTo>
                  <a:pt x="1102689" y="1306891"/>
                </a:lnTo>
                <a:lnTo>
                  <a:pt x="0" y="1306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0943" y="7787035"/>
            <a:ext cx="1459791" cy="1124039"/>
          </a:xfrm>
          <a:custGeom>
            <a:avLst/>
            <a:gdLst/>
            <a:ahLst/>
            <a:cxnLst/>
            <a:rect r="r" b="b" t="t" l="l"/>
            <a:pathLst>
              <a:path h="1124039" w="1459791">
                <a:moveTo>
                  <a:pt x="0" y="0"/>
                </a:moveTo>
                <a:lnTo>
                  <a:pt x="1459791" y="0"/>
                </a:lnTo>
                <a:lnTo>
                  <a:pt x="1459791" y="1124038"/>
                </a:lnTo>
                <a:lnTo>
                  <a:pt x="0" y="1124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35671" y="882434"/>
            <a:ext cx="12816658" cy="892637"/>
          </a:xfrm>
          <a:prstGeom prst="rect">
            <a:avLst/>
          </a:prstGeom>
        </p:spPr>
        <p:txBody>
          <a:bodyPr anchor="t" rtlCol="false" tIns="0" lIns="0" bIns="0" rIns="0">
            <a:spAutoFit/>
          </a:bodyPr>
          <a:lstStyle/>
          <a:p>
            <a:pPr algn="ctr">
              <a:lnSpc>
                <a:spcPts val="6694"/>
              </a:lnSpc>
            </a:pPr>
            <a:r>
              <a:rPr lang="en-US" b="true" sz="5579">
                <a:solidFill>
                  <a:srgbClr val="FF385C"/>
                </a:solidFill>
                <a:latin typeface="Poppins Ultra-Bold"/>
                <a:ea typeface="Poppins Ultra-Bold"/>
                <a:cs typeface="Poppins Ultra-Bold"/>
                <a:sym typeface="Poppins Ultra-Bold"/>
              </a:rPr>
              <a:t>Recommendation</a:t>
            </a:r>
          </a:p>
        </p:txBody>
      </p:sp>
      <p:sp>
        <p:nvSpPr>
          <p:cNvPr name="Freeform 5" id="5"/>
          <p:cNvSpPr/>
          <p:nvPr/>
        </p:nvSpPr>
        <p:spPr>
          <a:xfrm flipH="false" flipV="false" rot="3554109">
            <a:off x="-2079670" y="7370707"/>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653873">
            <a:off x="14387782" y="514330"/>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13859" y="3286099"/>
            <a:ext cx="10703505" cy="906811"/>
          </a:xfrm>
          <a:prstGeom prst="rect">
            <a:avLst/>
          </a:prstGeom>
        </p:spPr>
        <p:txBody>
          <a:bodyPr anchor="t" rtlCol="false" tIns="0" lIns="0" bIns="0" rIns="0">
            <a:spAutoFit/>
          </a:bodyPr>
          <a:lstStyle/>
          <a:p>
            <a:pPr algn="just">
              <a:lnSpc>
                <a:spcPts val="3568"/>
              </a:lnSpc>
            </a:pPr>
            <a:r>
              <a:rPr lang="en-US" sz="2548" b="true">
                <a:solidFill>
                  <a:srgbClr val="000000"/>
                </a:solidFill>
                <a:latin typeface="Poppins Bold"/>
                <a:ea typeface="Poppins Bold"/>
                <a:cs typeface="Poppins Bold"/>
                <a:sym typeface="Poppins Bold"/>
              </a:rPr>
              <a:t>Strategi Promosi Berdasarkan Musim dan Acara Khusus</a:t>
            </a:r>
          </a:p>
          <a:p>
            <a:pPr algn="just">
              <a:lnSpc>
                <a:spcPts val="3568"/>
              </a:lnSpc>
              <a:spcBef>
                <a:spcPct val="0"/>
              </a:spcBef>
            </a:pPr>
          </a:p>
        </p:txBody>
      </p:sp>
      <p:sp>
        <p:nvSpPr>
          <p:cNvPr name="TextBox 8" id="8"/>
          <p:cNvSpPr txBox="true"/>
          <p:nvPr/>
        </p:nvSpPr>
        <p:spPr>
          <a:xfrm rot="0">
            <a:off x="1577930" y="3826783"/>
            <a:ext cx="15132139" cy="260413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00000"/>
                </a:solidFill>
                <a:latin typeface="Poppins"/>
                <a:ea typeface="Poppins"/>
                <a:cs typeface="Poppins"/>
                <a:sym typeface="Poppins"/>
              </a:rPr>
              <a:t>Rekomendasi: Penetapan harga yang dinamis selama event besar atau musim liburan dapat meningkatkan pendapatan. Listing di lokasi strategis atau properti mewah harus ditingkatkan harganya saat ada acara besar di Bangkok.</a:t>
            </a:r>
          </a:p>
          <a:p>
            <a:pPr algn="just">
              <a:lnSpc>
                <a:spcPts val="2940"/>
              </a:lnSpc>
            </a:pPr>
          </a:p>
          <a:p>
            <a:pPr algn="just" marL="453390" indent="-226695" lvl="1">
              <a:lnSpc>
                <a:spcPts val="2940"/>
              </a:lnSpc>
              <a:buFont typeface="Arial"/>
              <a:buChar char="•"/>
            </a:pPr>
            <a:r>
              <a:rPr lang="en-US" sz="2100">
                <a:solidFill>
                  <a:srgbClr val="000000"/>
                </a:solidFill>
                <a:latin typeface="Poppins"/>
                <a:ea typeface="Poppins"/>
                <a:cs typeface="Poppins"/>
                <a:sym typeface="Poppins"/>
              </a:rPr>
              <a:t>Tindakan: Gunakan kalender acara lokal untuk menentukan momen yang tepat dalam menaikkan harga properti dan menawarkan paket khusus yang sesuai dengan event atau musim yang sedang berlangsung.</a:t>
            </a:r>
          </a:p>
          <a:p>
            <a:pPr algn="just">
              <a:lnSpc>
                <a:spcPts val="294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grpSp>
        <p:nvGrpSpPr>
          <p:cNvPr name="Group 3" id="3"/>
          <p:cNvGrpSpPr>
            <a:grpSpLocks noChangeAspect="true"/>
          </p:cNvGrpSpPr>
          <p:nvPr/>
        </p:nvGrpSpPr>
        <p:grpSpPr>
          <a:xfrm rot="0">
            <a:off x="11227794" y="0"/>
            <a:ext cx="7060206" cy="10287000"/>
            <a:chOff x="0" y="0"/>
            <a:chExt cx="7095071" cy="10337800"/>
          </a:xfrm>
        </p:grpSpPr>
        <p:sp>
          <p:nvSpPr>
            <p:cNvPr name="Freeform 4" id="4"/>
            <p:cNvSpPr/>
            <p:nvPr/>
          </p:nvSpPr>
          <p:spPr>
            <a:xfrm flipH="false" flipV="false" rot="0">
              <a:off x="0" y="0"/>
              <a:ext cx="7095109" cy="10337800"/>
            </a:xfrm>
            <a:custGeom>
              <a:avLst/>
              <a:gdLst/>
              <a:ahLst/>
              <a:cxnLst/>
              <a:rect r="r" b="b" t="t" l="l"/>
              <a:pathLst>
                <a:path h="10337800" w="7095109">
                  <a:moveTo>
                    <a:pt x="2370709" y="0"/>
                  </a:moveTo>
                  <a:lnTo>
                    <a:pt x="0" y="4292600"/>
                  </a:lnTo>
                  <a:lnTo>
                    <a:pt x="3776091" y="9084691"/>
                  </a:lnTo>
                  <a:lnTo>
                    <a:pt x="2590800" y="10337800"/>
                  </a:lnTo>
                  <a:lnTo>
                    <a:pt x="7095109" y="10337800"/>
                  </a:lnTo>
                  <a:lnTo>
                    <a:pt x="7095109" y="0"/>
                  </a:lnTo>
                  <a:close/>
                </a:path>
              </a:pathLst>
            </a:custGeom>
            <a:blipFill>
              <a:blip r:embed="rId3"/>
              <a:stretch>
                <a:fillRect l="-79513" t="0" r="-79513" b="0"/>
              </a:stretch>
            </a:blipFill>
          </p:spPr>
        </p:sp>
      </p:grpSp>
      <p:grpSp>
        <p:nvGrpSpPr>
          <p:cNvPr name="Group 5" id="5"/>
          <p:cNvGrpSpPr/>
          <p:nvPr/>
        </p:nvGrpSpPr>
        <p:grpSpPr>
          <a:xfrm rot="-2292491">
            <a:off x="12010404" y="3345445"/>
            <a:ext cx="1062487" cy="6860591"/>
            <a:chOff x="0" y="0"/>
            <a:chExt cx="279832" cy="1806905"/>
          </a:xfrm>
        </p:grpSpPr>
        <p:sp>
          <p:nvSpPr>
            <p:cNvPr name="Freeform 6" id="6"/>
            <p:cNvSpPr/>
            <p:nvPr/>
          </p:nvSpPr>
          <p:spPr>
            <a:xfrm flipH="false" flipV="false" rot="0">
              <a:off x="0" y="0"/>
              <a:ext cx="279832" cy="1806904"/>
            </a:xfrm>
            <a:custGeom>
              <a:avLst/>
              <a:gdLst/>
              <a:ahLst/>
              <a:cxnLst/>
              <a:rect r="r" b="b" t="t" l="l"/>
              <a:pathLst>
                <a:path h="1806904" w="279832">
                  <a:moveTo>
                    <a:pt x="0" y="0"/>
                  </a:moveTo>
                  <a:lnTo>
                    <a:pt x="279832" y="0"/>
                  </a:lnTo>
                  <a:lnTo>
                    <a:pt x="279832" y="1806904"/>
                  </a:lnTo>
                  <a:lnTo>
                    <a:pt x="0" y="1806904"/>
                  </a:lnTo>
                  <a:close/>
                </a:path>
              </a:pathLst>
            </a:custGeom>
            <a:solidFill>
              <a:srgbClr val="FF385C"/>
            </a:solidFill>
          </p:spPr>
        </p:sp>
        <p:sp>
          <p:nvSpPr>
            <p:cNvPr name="TextBox 7" id="7"/>
            <p:cNvSpPr txBox="true"/>
            <p:nvPr/>
          </p:nvSpPr>
          <p:spPr>
            <a:xfrm>
              <a:off x="0" y="-66675"/>
              <a:ext cx="279832" cy="187358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2614830">
            <a:off x="12783677" y="8185439"/>
            <a:ext cx="459816" cy="5514164"/>
            <a:chOff x="0" y="0"/>
            <a:chExt cx="121104" cy="1452290"/>
          </a:xfrm>
        </p:grpSpPr>
        <p:sp>
          <p:nvSpPr>
            <p:cNvPr name="Freeform 9" id="9"/>
            <p:cNvSpPr/>
            <p:nvPr/>
          </p:nvSpPr>
          <p:spPr>
            <a:xfrm flipH="false" flipV="false" rot="0">
              <a:off x="0" y="0"/>
              <a:ext cx="121104" cy="1452290"/>
            </a:xfrm>
            <a:custGeom>
              <a:avLst/>
              <a:gdLst/>
              <a:ahLst/>
              <a:cxnLst/>
              <a:rect r="r" b="b" t="t" l="l"/>
              <a:pathLst>
                <a:path h="1452290" w="121104">
                  <a:moveTo>
                    <a:pt x="0" y="0"/>
                  </a:moveTo>
                  <a:lnTo>
                    <a:pt x="121104" y="0"/>
                  </a:lnTo>
                  <a:lnTo>
                    <a:pt x="121104" y="1452290"/>
                  </a:lnTo>
                  <a:lnTo>
                    <a:pt x="0" y="1452290"/>
                  </a:lnTo>
                  <a:close/>
                </a:path>
              </a:pathLst>
            </a:custGeom>
            <a:solidFill>
              <a:srgbClr val="FF385C"/>
            </a:solidFill>
          </p:spPr>
        </p:sp>
        <p:sp>
          <p:nvSpPr>
            <p:cNvPr name="TextBox 10" id="10"/>
            <p:cNvSpPr txBox="true"/>
            <p:nvPr/>
          </p:nvSpPr>
          <p:spPr>
            <a:xfrm>
              <a:off x="0" y="-66675"/>
              <a:ext cx="121104" cy="1518965"/>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1710481">
            <a:off x="11533776" y="-1617267"/>
            <a:ext cx="1062487" cy="6686550"/>
            <a:chOff x="0" y="0"/>
            <a:chExt cx="279832" cy="1761067"/>
          </a:xfrm>
        </p:grpSpPr>
        <p:sp>
          <p:nvSpPr>
            <p:cNvPr name="Freeform 12" id="12"/>
            <p:cNvSpPr/>
            <p:nvPr/>
          </p:nvSpPr>
          <p:spPr>
            <a:xfrm flipH="false" flipV="false" rot="0">
              <a:off x="0" y="0"/>
              <a:ext cx="279832" cy="1761067"/>
            </a:xfrm>
            <a:custGeom>
              <a:avLst/>
              <a:gdLst/>
              <a:ahLst/>
              <a:cxnLst/>
              <a:rect r="r" b="b" t="t" l="l"/>
              <a:pathLst>
                <a:path h="1761067" w="279832">
                  <a:moveTo>
                    <a:pt x="0" y="0"/>
                  </a:moveTo>
                  <a:lnTo>
                    <a:pt x="279832" y="0"/>
                  </a:lnTo>
                  <a:lnTo>
                    <a:pt x="279832" y="1761067"/>
                  </a:lnTo>
                  <a:lnTo>
                    <a:pt x="0" y="1761067"/>
                  </a:lnTo>
                  <a:close/>
                </a:path>
              </a:pathLst>
            </a:custGeom>
            <a:solidFill>
              <a:srgbClr val="FF385C"/>
            </a:solidFill>
          </p:spPr>
        </p:sp>
        <p:sp>
          <p:nvSpPr>
            <p:cNvPr name="TextBox 13" id="13"/>
            <p:cNvSpPr txBox="true"/>
            <p:nvPr/>
          </p:nvSpPr>
          <p:spPr>
            <a:xfrm>
              <a:off x="0" y="-66675"/>
              <a:ext cx="279832" cy="1827742"/>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1744249">
            <a:off x="16814395" y="2072951"/>
            <a:ext cx="2208710" cy="14588015"/>
            <a:chOff x="0" y="0"/>
            <a:chExt cx="581718" cy="3842111"/>
          </a:xfrm>
        </p:grpSpPr>
        <p:sp>
          <p:nvSpPr>
            <p:cNvPr name="Freeform 15" id="15"/>
            <p:cNvSpPr/>
            <p:nvPr/>
          </p:nvSpPr>
          <p:spPr>
            <a:xfrm flipH="false" flipV="false" rot="0">
              <a:off x="0" y="0"/>
              <a:ext cx="581718" cy="3842111"/>
            </a:xfrm>
            <a:custGeom>
              <a:avLst/>
              <a:gdLst/>
              <a:ahLst/>
              <a:cxnLst/>
              <a:rect r="r" b="b" t="t" l="l"/>
              <a:pathLst>
                <a:path h="3842111" w="581718">
                  <a:moveTo>
                    <a:pt x="0" y="0"/>
                  </a:moveTo>
                  <a:lnTo>
                    <a:pt x="581718" y="0"/>
                  </a:lnTo>
                  <a:lnTo>
                    <a:pt x="581718" y="3842111"/>
                  </a:lnTo>
                  <a:lnTo>
                    <a:pt x="0" y="3842111"/>
                  </a:lnTo>
                  <a:close/>
                </a:path>
              </a:pathLst>
            </a:custGeom>
            <a:solidFill>
              <a:srgbClr val="FF385C"/>
            </a:solidFill>
          </p:spPr>
        </p:sp>
        <p:sp>
          <p:nvSpPr>
            <p:cNvPr name="TextBox 16" id="16"/>
            <p:cNvSpPr txBox="true"/>
            <p:nvPr/>
          </p:nvSpPr>
          <p:spPr>
            <a:xfrm>
              <a:off x="0" y="-66675"/>
              <a:ext cx="581718" cy="3908786"/>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163718" y="-942258"/>
            <a:ext cx="7197471" cy="8229600"/>
          </a:xfrm>
          <a:custGeom>
            <a:avLst/>
            <a:gdLst/>
            <a:ahLst/>
            <a:cxnLst/>
            <a:rect r="r" b="b" t="t" l="l"/>
            <a:pathLst>
              <a:path h="8229600" w="7197471">
                <a:moveTo>
                  <a:pt x="0" y="0"/>
                </a:moveTo>
                <a:lnTo>
                  <a:pt x="7197471" y="0"/>
                </a:lnTo>
                <a:lnTo>
                  <a:pt x="7197471" y="8229600"/>
                </a:lnTo>
                <a:lnTo>
                  <a:pt x="0" y="8229600"/>
                </a:lnTo>
                <a:lnTo>
                  <a:pt x="0" y="0"/>
                </a:lnTo>
                <a:close/>
              </a:path>
            </a:pathLst>
          </a:custGeom>
          <a:blipFill>
            <a:blip r:embed="rId4"/>
            <a:stretch>
              <a:fillRect l="0" t="0" r="0" b="0"/>
            </a:stretch>
          </a:blipFill>
        </p:spPr>
      </p:sp>
      <p:sp>
        <p:nvSpPr>
          <p:cNvPr name="Freeform 18" id="18"/>
          <p:cNvSpPr/>
          <p:nvPr/>
        </p:nvSpPr>
        <p:spPr>
          <a:xfrm flipH="false" flipV="false" rot="0">
            <a:off x="-911323" y="-194653"/>
            <a:ext cx="7197471" cy="11287983"/>
          </a:xfrm>
          <a:custGeom>
            <a:avLst/>
            <a:gdLst/>
            <a:ahLst/>
            <a:cxnLst/>
            <a:rect r="r" b="b" t="t" l="l"/>
            <a:pathLst>
              <a:path h="11287983" w="7197471">
                <a:moveTo>
                  <a:pt x="0" y="0"/>
                </a:moveTo>
                <a:lnTo>
                  <a:pt x="7197471" y="0"/>
                </a:lnTo>
                <a:lnTo>
                  <a:pt x="7197471" y="11287983"/>
                </a:lnTo>
                <a:lnTo>
                  <a:pt x="0" y="11287983"/>
                </a:lnTo>
                <a:lnTo>
                  <a:pt x="0" y="0"/>
                </a:lnTo>
                <a:close/>
              </a:path>
            </a:pathLst>
          </a:custGeom>
          <a:blipFill>
            <a:blip r:embed="rId4"/>
            <a:stretch>
              <a:fillRect l="-18581" t="0" r="-18581" b="0"/>
            </a:stretch>
          </a:blipFill>
        </p:spPr>
      </p:sp>
      <p:sp>
        <p:nvSpPr>
          <p:cNvPr name="TextBox 19" id="19"/>
          <p:cNvSpPr txBox="true"/>
          <p:nvPr/>
        </p:nvSpPr>
        <p:spPr>
          <a:xfrm rot="0">
            <a:off x="962025" y="3693357"/>
            <a:ext cx="8973804" cy="1849922"/>
          </a:xfrm>
          <a:prstGeom prst="rect">
            <a:avLst/>
          </a:prstGeom>
        </p:spPr>
        <p:txBody>
          <a:bodyPr anchor="t" rtlCol="false" tIns="0" lIns="0" bIns="0" rIns="0">
            <a:spAutoFit/>
          </a:bodyPr>
          <a:lstStyle/>
          <a:p>
            <a:pPr algn="l">
              <a:lnSpc>
                <a:spcPts val="13379"/>
              </a:lnSpc>
            </a:pPr>
            <a:r>
              <a:rPr lang="en-US" sz="12163" b="true">
                <a:solidFill>
                  <a:srgbClr val="FF5757"/>
                </a:solidFill>
                <a:latin typeface="Poppins Bold"/>
                <a:ea typeface="Poppins Bold"/>
                <a:cs typeface="Poppins Bold"/>
                <a:sym typeface="Poppins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10905">
            <a:off x="16595720" y="1571671"/>
            <a:ext cx="388345" cy="11661301"/>
            <a:chOff x="0" y="0"/>
            <a:chExt cx="102280" cy="3071289"/>
          </a:xfrm>
        </p:grpSpPr>
        <p:sp>
          <p:nvSpPr>
            <p:cNvPr name="Freeform 3" id="3"/>
            <p:cNvSpPr/>
            <p:nvPr/>
          </p:nvSpPr>
          <p:spPr>
            <a:xfrm flipH="false" flipV="false" rot="0">
              <a:off x="0" y="0"/>
              <a:ext cx="102280" cy="3071289"/>
            </a:xfrm>
            <a:custGeom>
              <a:avLst/>
              <a:gdLst/>
              <a:ahLst/>
              <a:cxnLst/>
              <a:rect r="r" b="b" t="t" l="l"/>
              <a:pathLst>
                <a:path h="3071289" w="102280">
                  <a:moveTo>
                    <a:pt x="0" y="0"/>
                  </a:moveTo>
                  <a:lnTo>
                    <a:pt x="102280" y="0"/>
                  </a:lnTo>
                  <a:lnTo>
                    <a:pt x="102280" y="3071289"/>
                  </a:lnTo>
                  <a:lnTo>
                    <a:pt x="0" y="3071289"/>
                  </a:lnTo>
                  <a:close/>
                </a:path>
              </a:pathLst>
            </a:custGeom>
            <a:solidFill>
              <a:srgbClr val="FFFFFF"/>
            </a:solidFill>
          </p:spPr>
        </p:sp>
        <p:sp>
          <p:nvSpPr>
            <p:cNvPr name="TextBox 4" id="4"/>
            <p:cNvSpPr txBox="true"/>
            <p:nvPr/>
          </p:nvSpPr>
          <p:spPr>
            <a:xfrm>
              <a:off x="0" y="-66675"/>
              <a:ext cx="102280" cy="3137964"/>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1592946" y="0"/>
            <a:ext cx="6835775" cy="10287000"/>
          </a:xfrm>
          <a:custGeom>
            <a:avLst/>
            <a:gdLst/>
            <a:ahLst/>
            <a:cxnLst/>
            <a:rect r="r" b="b" t="t" l="l"/>
            <a:pathLst>
              <a:path h="10287000" w="6835775">
                <a:moveTo>
                  <a:pt x="0" y="0"/>
                </a:moveTo>
                <a:lnTo>
                  <a:pt x="6835775" y="0"/>
                </a:lnTo>
                <a:lnTo>
                  <a:pt x="6835775" y="10287000"/>
                </a:lnTo>
                <a:lnTo>
                  <a:pt x="0" y="10287000"/>
                </a:lnTo>
                <a:lnTo>
                  <a:pt x="0" y="0"/>
                </a:lnTo>
                <a:close/>
              </a:path>
            </a:pathLst>
          </a:custGeom>
          <a:blipFill>
            <a:blip r:embed="rId2"/>
            <a:stretch>
              <a:fillRect l="-16855" t="-1397" r="0" b="-1397"/>
            </a:stretch>
          </a:blipFill>
        </p:spPr>
      </p:sp>
      <p:sp>
        <p:nvSpPr>
          <p:cNvPr name="TextBox 6" id="6"/>
          <p:cNvSpPr txBox="true"/>
          <p:nvPr/>
        </p:nvSpPr>
        <p:spPr>
          <a:xfrm rot="0">
            <a:off x="1028700" y="3426371"/>
            <a:ext cx="9725156" cy="6505575"/>
          </a:xfrm>
          <a:prstGeom prst="rect">
            <a:avLst/>
          </a:prstGeom>
        </p:spPr>
        <p:txBody>
          <a:bodyPr anchor="t" rtlCol="false" tIns="0" lIns="0" bIns="0" rIns="0">
            <a:spAutoFit/>
          </a:bodyPr>
          <a:lstStyle/>
          <a:p>
            <a:pPr algn="just">
              <a:lnSpc>
                <a:spcPts val="3000"/>
              </a:lnSpc>
            </a:pPr>
            <a:r>
              <a:rPr lang="en-US" sz="2500">
                <a:solidFill>
                  <a:srgbClr val="000000"/>
                </a:solidFill>
                <a:latin typeface="Poppins"/>
                <a:ea typeface="Poppins"/>
                <a:cs typeface="Poppins"/>
                <a:sym typeface="Poppins"/>
              </a:rPr>
              <a:t>Airbnb merupakan platform yang telah mengubah industri perhotelan dan akomodasi global dengan menyediakan alternatif bagi wisatawan yang mencari pengalaman menginap yang lebih fleksibel dan unik dibandingkan dengan hotel tradisional. Sejak didirikan, Airbnb telah berkembang pesat di banyak kota besar di seluruh dunia, termasuk Bangkok, yang dikenal sebagai salah satu destinasi wisata terpopuler di Asia Tenggara.</a:t>
            </a:r>
          </a:p>
          <a:p>
            <a:pPr algn="just">
              <a:lnSpc>
                <a:spcPts val="3000"/>
              </a:lnSpc>
            </a:pPr>
          </a:p>
          <a:p>
            <a:pPr algn="just">
              <a:lnSpc>
                <a:spcPts val="3000"/>
              </a:lnSpc>
            </a:pPr>
            <a:r>
              <a:rPr lang="en-US" sz="2500">
                <a:solidFill>
                  <a:srgbClr val="000000"/>
                </a:solidFill>
                <a:latin typeface="Poppins"/>
                <a:ea typeface="Poppins"/>
                <a:cs typeface="Poppins"/>
                <a:sym typeface="Poppins"/>
              </a:rPr>
              <a:t>Pertumbuhan listing Airbnb di Bangkok mencerminkan meningkatnya permintaan akan akomodasi yang menawarkan berbagai pilihan sesuai dengan preferensi dan kebutuhan wisatawan yang beragam. Hal ini tidak hanya memberikan pilihan yang lebih luas bagi wisatawan, tetapi juga menciptakan peluang bagi pemilik properti untuk memonetisasi aset mereka dengan cara yang lebih efektif.</a:t>
            </a:r>
          </a:p>
          <a:p>
            <a:pPr algn="just">
              <a:lnSpc>
                <a:spcPts val="3000"/>
              </a:lnSpc>
            </a:pPr>
          </a:p>
        </p:txBody>
      </p:sp>
      <p:sp>
        <p:nvSpPr>
          <p:cNvPr name="TextBox 7" id="7"/>
          <p:cNvSpPr txBox="true"/>
          <p:nvPr/>
        </p:nvSpPr>
        <p:spPr>
          <a:xfrm rot="0">
            <a:off x="1028700" y="1264359"/>
            <a:ext cx="9725156" cy="1000125"/>
          </a:xfrm>
          <a:prstGeom prst="rect">
            <a:avLst/>
          </a:prstGeom>
        </p:spPr>
        <p:txBody>
          <a:bodyPr anchor="t" rtlCol="false" tIns="0" lIns="0" bIns="0" rIns="0">
            <a:spAutoFit/>
          </a:bodyPr>
          <a:lstStyle/>
          <a:p>
            <a:pPr algn="ctr">
              <a:lnSpc>
                <a:spcPts val="7546"/>
              </a:lnSpc>
            </a:pPr>
            <a:r>
              <a:rPr lang="en-US" b="true" sz="6288">
                <a:solidFill>
                  <a:srgbClr val="FF385C"/>
                </a:solidFill>
                <a:latin typeface="Poppins Ultra-Bold"/>
                <a:ea typeface="Poppins Ultra-Bold"/>
                <a:cs typeface="Poppins Ultra-Bold"/>
                <a:sym typeface="Poppins Ultra-Bold"/>
              </a:rPr>
              <a:t>Airbnb in Bangkok</a:t>
            </a:r>
          </a:p>
        </p:txBody>
      </p:sp>
      <p:sp>
        <p:nvSpPr>
          <p:cNvPr name="TextBox 8" id="8"/>
          <p:cNvSpPr txBox="true"/>
          <p:nvPr/>
        </p:nvSpPr>
        <p:spPr>
          <a:xfrm rot="0">
            <a:off x="1028700" y="2976790"/>
            <a:ext cx="7106334" cy="956310"/>
          </a:xfrm>
          <a:prstGeom prst="rect">
            <a:avLst/>
          </a:prstGeom>
        </p:spPr>
        <p:txBody>
          <a:bodyPr anchor="t" rtlCol="false" tIns="0" lIns="0" bIns="0" rIns="0">
            <a:spAutoFit/>
          </a:bodyPr>
          <a:lstStyle/>
          <a:p>
            <a:pPr algn="l">
              <a:lnSpc>
                <a:spcPts val="3630"/>
              </a:lnSpc>
            </a:pPr>
            <a:r>
              <a:rPr lang="en-US" sz="3300" b="true">
                <a:solidFill>
                  <a:srgbClr val="FF385C"/>
                </a:solidFill>
                <a:latin typeface="Poppins Semi-Bold"/>
                <a:ea typeface="Poppins Semi-Bold"/>
                <a:cs typeface="Poppins Semi-Bold"/>
                <a:sym typeface="Poppins Semi-Bold"/>
              </a:rPr>
              <a:t>Background</a:t>
            </a:r>
          </a:p>
          <a:p>
            <a:pPr algn="l">
              <a:lnSpc>
                <a:spcPts val="363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5354" y="3970505"/>
            <a:ext cx="3064615" cy="30646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85C"/>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091050" y="5940963"/>
            <a:ext cx="1502050" cy="1496880"/>
          </a:xfrm>
          <a:custGeom>
            <a:avLst/>
            <a:gdLst/>
            <a:ahLst/>
            <a:cxnLst/>
            <a:rect r="r" b="b" t="t" l="l"/>
            <a:pathLst>
              <a:path h="1496880" w="1502050">
                <a:moveTo>
                  <a:pt x="0" y="0"/>
                </a:moveTo>
                <a:lnTo>
                  <a:pt x="1502050" y="0"/>
                </a:lnTo>
                <a:lnTo>
                  <a:pt x="1502050" y="1496879"/>
                </a:lnTo>
                <a:lnTo>
                  <a:pt x="0" y="14968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227045" y="4345221"/>
            <a:ext cx="2315192" cy="2315183"/>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t="0" r="-24999" b="0"/>
              </a:stretch>
            </a:blipFill>
          </p:spPr>
        </p:sp>
      </p:grpSp>
      <p:grpSp>
        <p:nvGrpSpPr>
          <p:cNvPr name="Group 8" id="8"/>
          <p:cNvGrpSpPr/>
          <p:nvPr/>
        </p:nvGrpSpPr>
        <p:grpSpPr>
          <a:xfrm rot="0">
            <a:off x="10634834" y="-2057400"/>
            <a:ext cx="6624466" cy="3086100"/>
            <a:chOff x="0" y="0"/>
            <a:chExt cx="1744715" cy="812800"/>
          </a:xfrm>
        </p:grpSpPr>
        <p:sp>
          <p:nvSpPr>
            <p:cNvPr name="Freeform 9" id="9"/>
            <p:cNvSpPr/>
            <p:nvPr/>
          </p:nvSpPr>
          <p:spPr>
            <a:xfrm flipH="false" flipV="false" rot="0">
              <a:off x="0" y="0"/>
              <a:ext cx="1744715" cy="812800"/>
            </a:xfrm>
            <a:custGeom>
              <a:avLst/>
              <a:gdLst/>
              <a:ahLst/>
              <a:cxnLst/>
              <a:rect r="r" b="b" t="t" l="l"/>
              <a:pathLst>
                <a:path h="812800" w="1744715">
                  <a:moveTo>
                    <a:pt x="0" y="0"/>
                  </a:moveTo>
                  <a:lnTo>
                    <a:pt x="1744715" y="0"/>
                  </a:lnTo>
                  <a:lnTo>
                    <a:pt x="1744715" y="812800"/>
                  </a:lnTo>
                  <a:lnTo>
                    <a:pt x="0" y="812800"/>
                  </a:lnTo>
                  <a:close/>
                </a:path>
              </a:pathLst>
            </a:custGeom>
            <a:solidFill>
              <a:srgbClr val="FF385C"/>
            </a:solidFill>
          </p:spPr>
        </p:sp>
        <p:sp>
          <p:nvSpPr>
            <p:cNvPr name="TextBox 10" id="10"/>
            <p:cNvSpPr txBox="true"/>
            <p:nvPr/>
          </p:nvSpPr>
          <p:spPr>
            <a:xfrm>
              <a:off x="0" y="-66675"/>
              <a:ext cx="1744715" cy="879475"/>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855044" y="9258300"/>
            <a:ext cx="7472693" cy="3086100"/>
            <a:chOff x="0" y="0"/>
            <a:chExt cx="1968117" cy="812800"/>
          </a:xfrm>
        </p:grpSpPr>
        <p:sp>
          <p:nvSpPr>
            <p:cNvPr name="Freeform 12" id="12"/>
            <p:cNvSpPr/>
            <p:nvPr/>
          </p:nvSpPr>
          <p:spPr>
            <a:xfrm flipH="false" flipV="false" rot="0">
              <a:off x="0" y="0"/>
              <a:ext cx="1968116" cy="812800"/>
            </a:xfrm>
            <a:custGeom>
              <a:avLst/>
              <a:gdLst/>
              <a:ahLst/>
              <a:cxnLst/>
              <a:rect r="r" b="b" t="t" l="l"/>
              <a:pathLst>
                <a:path h="812800" w="1968116">
                  <a:moveTo>
                    <a:pt x="0" y="0"/>
                  </a:moveTo>
                  <a:lnTo>
                    <a:pt x="1968116" y="0"/>
                  </a:lnTo>
                  <a:lnTo>
                    <a:pt x="1968116" y="812800"/>
                  </a:lnTo>
                  <a:lnTo>
                    <a:pt x="0" y="812800"/>
                  </a:lnTo>
                  <a:close/>
                </a:path>
              </a:pathLst>
            </a:custGeom>
            <a:solidFill>
              <a:srgbClr val="FF385C"/>
            </a:solidFill>
          </p:spPr>
        </p:sp>
        <p:sp>
          <p:nvSpPr>
            <p:cNvPr name="TextBox 13" id="13"/>
            <p:cNvSpPr txBox="true"/>
            <p:nvPr/>
          </p:nvSpPr>
          <p:spPr>
            <a:xfrm>
              <a:off x="0" y="-66675"/>
              <a:ext cx="1968117" cy="879475"/>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160370" y="1889033"/>
            <a:ext cx="4812506" cy="1593701"/>
          </a:xfrm>
          <a:prstGeom prst="rect">
            <a:avLst/>
          </a:prstGeom>
        </p:spPr>
        <p:txBody>
          <a:bodyPr anchor="t" rtlCol="false" tIns="0" lIns="0" bIns="0" rIns="0">
            <a:spAutoFit/>
          </a:bodyPr>
          <a:lstStyle/>
          <a:p>
            <a:pPr algn="l">
              <a:lnSpc>
                <a:spcPts val="6037"/>
              </a:lnSpc>
            </a:pPr>
            <a:r>
              <a:rPr lang="en-US" sz="5488" b="true">
                <a:solidFill>
                  <a:srgbClr val="FF385C"/>
                </a:solidFill>
                <a:latin typeface="Poppins Bold"/>
                <a:ea typeface="Poppins Bold"/>
                <a:cs typeface="Poppins Bold"/>
                <a:sym typeface="Poppins Bold"/>
              </a:rPr>
              <a:t>Stakeholders</a:t>
            </a:r>
          </a:p>
          <a:p>
            <a:pPr algn="l">
              <a:lnSpc>
                <a:spcPts val="6037"/>
              </a:lnSpc>
            </a:pPr>
          </a:p>
        </p:txBody>
      </p:sp>
      <p:sp>
        <p:nvSpPr>
          <p:cNvPr name="TextBox 15" id="15"/>
          <p:cNvSpPr txBox="true"/>
          <p:nvPr/>
        </p:nvSpPr>
        <p:spPr>
          <a:xfrm rot="0">
            <a:off x="4171098" y="4445538"/>
            <a:ext cx="12462545" cy="2085975"/>
          </a:xfrm>
          <a:prstGeom prst="rect">
            <a:avLst/>
          </a:prstGeom>
        </p:spPr>
        <p:txBody>
          <a:bodyPr anchor="t" rtlCol="false" tIns="0" lIns="0" bIns="0" rIns="0">
            <a:spAutoFit/>
          </a:bodyPr>
          <a:lstStyle/>
          <a:p>
            <a:pPr algn="just">
              <a:lnSpc>
                <a:spcPts val="2719"/>
              </a:lnSpc>
            </a:pPr>
          </a:p>
          <a:p>
            <a:pPr algn="just">
              <a:lnSpc>
                <a:spcPts val="2719"/>
              </a:lnSpc>
            </a:pPr>
            <a:r>
              <a:rPr lang="en-US" sz="2266">
                <a:solidFill>
                  <a:srgbClr val="000000"/>
                </a:solidFill>
                <a:latin typeface="Poppins"/>
                <a:ea typeface="Poppins"/>
                <a:cs typeface="Poppins"/>
                <a:sym typeface="Poppins"/>
              </a:rPr>
              <a:t>Tim yang bertugas memantau dan menganalisis harga pasar, menyesuaikan tarif sewa harian, dan mengoptimalkan listing agar tetap kompetitif. Mereka menggunakan data analisis untuk menentukan harga yang sesuai berdasarkan permintaan, lokasi, dan penawaran kompetitor</a:t>
            </a:r>
          </a:p>
          <a:p>
            <a:pPr algn="just">
              <a:lnSpc>
                <a:spcPts val="2719"/>
              </a:lnSpc>
            </a:pPr>
          </a:p>
        </p:txBody>
      </p:sp>
      <p:sp>
        <p:nvSpPr>
          <p:cNvPr name="TextBox 16" id="16"/>
          <p:cNvSpPr txBox="true"/>
          <p:nvPr/>
        </p:nvSpPr>
        <p:spPr>
          <a:xfrm rot="0">
            <a:off x="4171098" y="4200229"/>
            <a:ext cx="10333603" cy="994664"/>
          </a:xfrm>
          <a:prstGeom prst="rect">
            <a:avLst/>
          </a:prstGeom>
        </p:spPr>
        <p:txBody>
          <a:bodyPr anchor="t" rtlCol="false" tIns="0" lIns="0" bIns="0" rIns="0">
            <a:spAutoFit/>
          </a:bodyPr>
          <a:lstStyle/>
          <a:p>
            <a:pPr algn="l">
              <a:lnSpc>
                <a:spcPts val="3831"/>
              </a:lnSpc>
            </a:pPr>
            <a:r>
              <a:rPr lang="en-US" sz="3193" b="true">
                <a:solidFill>
                  <a:srgbClr val="000000"/>
                </a:solidFill>
                <a:latin typeface="Poppins Semi-Bold"/>
                <a:ea typeface="Poppins Semi-Bold"/>
                <a:cs typeface="Poppins Semi-Bold"/>
                <a:sym typeface="Poppins Semi-Bold"/>
              </a:rPr>
              <a:t>Manajemen Pendapatan (Revenue Management)</a:t>
            </a:r>
          </a:p>
          <a:p>
            <a:pPr algn="l">
              <a:lnSpc>
                <a:spcPts val="383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13634" y="2745836"/>
            <a:ext cx="1166417" cy="1199121"/>
          </a:xfrm>
          <a:custGeom>
            <a:avLst/>
            <a:gdLst/>
            <a:ahLst/>
            <a:cxnLst/>
            <a:rect r="r" b="b" t="t" l="l"/>
            <a:pathLst>
              <a:path h="1199121" w="1166417">
                <a:moveTo>
                  <a:pt x="0" y="0"/>
                </a:moveTo>
                <a:lnTo>
                  <a:pt x="1166418" y="0"/>
                </a:lnTo>
                <a:lnTo>
                  <a:pt x="1166418" y="1199121"/>
                </a:lnTo>
                <a:lnTo>
                  <a:pt x="0" y="1199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13634" y="2526761"/>
            <a:ext cx="2154225" cy="6477013"/>
          </a:xfrm>
          <a:custGeom>
            <a:avLst/>
            <a:gdLst/>
            <a:ahLst/>
            <a:cxnLst/>
            <a:rect r="r" b="b" t="t" l="l"/>
            <a:pathLst>
              <a:path h="6477013" w="2154225">
                <a:moveTo>
                  <a:pt x="0" y="0"/>
                </a:moveTo>
                <a:lnTo>
                  <a:pt x="2154225" y="0"/>
                </a:lnTo>
                <a:lnTo>
                  <a:pt x="2154225" y="6477013"/>
                </a:lnTo>
                <a:lnTo>
                  <a:pt x="0" y="6477013"/>
                </a:lnTo>
                <a:lnTo>
                  <a:pt x="0" y="0"/>
                </a:lnTo>
                <a:close/>
              </a:path>
            </a:pathLst>
          </a:custGeom>
          <a:blipFill>
            <a:blip r:embed="rId5">
              <a:extLst>
                <a:ext uri="{96DAC541-7B7A-43D3-8B79-37D633B846F1}">
                  <asvg:svgBlip xmlns:asvg="http://schemas.microsoft.com/office/drawing/2016/SVG/main" r:embed="rId6"/>
                </a:ext>
              </a:extLst>
            </a:blip>
            <a:stretch>
              <a:fillRect l="-8611" t="0" r="-230949" b="0"/>
            </a:stretch>
          </a:blipFill>
        </p:spPr>
      </p:sp>
      <p:sp>
        <p:nvSpPr>
          <p:cNvPr name="Freeform 4" id="4"/>
          <p:cNvSpPr/>
          <p:nvPr/>
        </p:nvSpPr>
        <p:spPr>
          <a:xfrm flipH="false" flipV="false" rot="0">
            <a:off x="2497115" y="2864250"/>
            <a:ext cx="1387263" cy="1387263"/>
          </a:xfrm>
          <a:custGeom>
            <a:avLst/>
            <a:gdLst/>
            <a:ahLst/>
            <a:cxnLst/>
            <a:rect r="r" b="b" t="t" l="l"/>
            <a:pathLst>
              <a:path h="1387263" w="1387263">
                <a:moveTo>
                  <a:pt x="0" y="0"/>
                </a:moveTo>
                <a:lnTo>
                  <a:pt x="1387263" y="0"/>
                </a:lnTo>
                <a:lnTo>
                  <a:pt x="1387263" y="1387263"/>
                </a:lnTo>
                <a:lnTo>
                  <a:pt x="0" y="13872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696843" y="5064197"/>
            <a:ext cx="1102689" cy="1306891"/>
          </a:xfrm>
          <a:custGeom>
            <a:avLst/>
            <a:gdLst/>
            <a:ahLst/>
            <a:cxnLst/>
            <a:rect r="r" b="b" t="t" l="l"/>
            <a:pathLst>
              <a:path h="1306891" w="1102689">
                <a:moveTo>
                  <a:pt x="0" y="0"/>
                </a:moveTo>
                <a:lnTo>
                  <a:pt x="1102689" y="0"/>
                </a:lnTo>
                <a:lnTo>
                  <a:pt x="1102689" y="1306891"/>
                </a:lnTo>
                <a:lnTo>
                  <a:pt x="0" y="13068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364709" y="7559899"/>
            <a:ext cx="1652076" cy="768215"/>
          </a:xfrm>
          <a:custGeom>
            <a:avLst/>
            <a:gdLst/>
            <a:ahLst/>
            <a:cxnLst/>
            <a:rect r="r" b="b" t="t" l="l"/>
            <a:pathLst>
              <a:path h="768215" w="1652076">
                <a:moveTo>
                  <a:pt x="0" y="0"/>
                </a:moveTo>
                <a:lnTo>
                  <a:pt x="1652076" y="0"/>
                </a:lnTo>
                <a:lnTo>
                  <a:pt x="1652076" y="768215"/>
                </a:lnTo>
                <a:lnTo>
                  <a:pt x="0" y="7682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 id="7"/>
          <p:cNvSpPr txBox="true"/>
          <p:nvPr/>
        </p:nvSpPr>
        <p:spPr>
          <a:xfrm rot="0">
            <a:off x="4946890" y="5281190"/>
            <a:ext cx="10856515" cy="1311828"/>
          </a:xfrm>
          <a:prstGeom prst="rect">
            <a:avLst/>
          </a:prstGeom>
        </p:spPr>
        <p:txBody>
          <a:bodyPr anchor="t" rtlCol="false" tIns="0" lIns="0" bIns="0" rIns="0">
            <a:spAutoFit/>
          </a:bodyPr>
          <a:lstStyle/>
          <a:p>
            <a:pPr algn="just">
              <a:lnSpc>
                <a:spcPts val="3714"/>
              </a:lnSpc>
            </a:pPr>
            <a:r>
              <a:rPr lang="en-US" sz="2653" b="true">
                <a:solidFill>
                  <a:srgbClr val="000000"/>
                </a:solidFill>
                <a:latin typeface="Poppins Bold"/>
                <a:ea typeface="Poppins Bold"/>
                <a:cs typeface="Poppins Bold"/>
                <a:sym typeface="Poppins Bold"/>
              </a:rPr>
              <a:t>Perbandingan performa berbagai jenis kamar dalam hal harga dan ulasan </a:t>
            </a:r>
          </a:p>
          <a:p>
            <a:pPr algn="just">
              <a:lnSpc>
                <a:spcPts val="2874"/>
              </a:lnSpc>
              <a:spcBef>
                <a:spcPct val="0"/>
              </a:spcBef>
            </a:pPr>
          </a:p>
        </p:txBody>
      </p:sp>
      <p:sp>
        <p:nvSpPr>
          <p:cNvPr name="TextBox 8" id="8"/>
          <p:cNvSpPr txBox="true"/>
          <p:nvPr/>
        </p:nvSpPr>
        <p:spPr>
          <a:xfrm rot="0">
            <a:off x="4946890" y="7690656"/>
            <a:ext cx="9694133" cy="475533"/>
          </a:xfrm>
          <a:prstGeom prst="rect">
            <a:avLst/>
          </a:prstGeom>
        </p:spPr>
        <p:txBody>
          <a:bodyPr anchor="t" rtlCol="false" tIns="0" lIns="0" bIns="0" rIns="0">
            <a:spAutoFit/>
          </a:bodyPr>
          <a:lstStyle/>
          <a:p>
            <a:pPr algn="just">
              <a:lnSpc>
                <a:spcPts val="3714"/>
              </a:lnSpc>
              <a:spcBef>
                <a:spcPct val="0"/>
              </a:spcBef>
            </a:pPr>
            <a:r>
              <a:rPr lang="en-US" b="true" sz="2653">
                <a:solidFill>
                  <a:srgbClr val="000000"/>
                </a:solidFill>
                <a:latin typeface="Poppins Bold"/>
                <a:ea typeface="Poppins Bold"/>
                <a:cs typeface="Poppins Bold"/>
                <a:sym typeface="Poppins Bold"/>
              </a:rPr>
              <a:t>Distribusi Geografis dan Pengaruh Jarak ke Pusat Kota</a:t>
            </a:r>
          </a:p>
        </p:txBody>
      </p:sp>
      <p:sp>
        <p:nvSpPr>
          <p:cNvPr name="Freeform 9" id="9"/>
          <p:cNvSpPr/>
          <p:nvPr/>
        </p:nvSpPr>
        <p:spPr>
          <a:xfrm flipH="false" flipV="false" rot="8665911">
            <a:off x="-1857914" y="-1569604"/>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2735671" y="900699"/>
            <a:ext cx="12816658" cy="892637"/>
          </a:xfrm>
          <a:prstGeom prst="rect">
            <a:avLst/>
          </a:prstGeom>
        </p:spPr>
        <p:txBody>
          <a:bodyPr anchor="t" rtlCol="false" tIns="0" lIns="0" bIns="0" rIns="0">
            <a:spAutoFit/>
          </a:bodyPr>
          <a:lstStyle/>
          <a:p>
            <a:pPr algn="ctr">
              <a:lnSpc>
                <a:spcPts val="6694"/>
              </a:lnSpc>
            </a:pPr>
            <a:r>
              <a:rPr lang="en-US" b="true" sz="5579">
                <a:solidFill>
                  <a:srgbClr val="FF385C"/>
                </a:solidFill>
                <a:latin typeface="Poppins Ultra-Bold"/>
                <a:ea typeface="Poppins Ultra-Bold"/>
                <a:cs typeface="Poppins Ultra-Bold"/>
                <a:sym typeface="Poppins Ultra-Bold"/>
              </a:rPr>
              <a:t>Problem Statement</a:t>
            </a:r>
          </a:p>
        </p:txBody>
      </p:sp>
      <p:sp>
        <p:nvSpPr>
          <p:cNvPr name="TextBox 11" id="11"/>
          <p:cNvSpPr txBox="true"/>
          <p:nvPr/>
        </p:nvSpPr>
        <p:spPr>
          <a:xfrm rot="0">
            <a:off x="4946890" y="3282015"/>
            <a:ext cx="11379588" cy="475533"/>
          </a:xfrm>
          <a:prstGeom prst="rect">
            <a:avLst/>
          </a:prstGeom>
        </p:spPr>
        <p:txBody>
          <a:bodyPr anchor="t" rtlCol="false" tIns="0" lIns="0" bIns="0" rIns="0">
            <a:spAutoFit/>
          </a:bodyPr>
          <a:lstStyle/>
          <a:p>
            <a:pPr algn="just">
              <a:lnSpc>
                <a:spcPts val="3714"/>
              </a:lnSpc>
              <a:spcBef>
                <a:spcPct val="0"/>
              </a:spcBef>
            </a:pPr>
            <a:r>
              <a:rPr lang="en-US" b="true" sz="2653">
                <a:solidFill>
                  <a:srgbClr val="000000"/>
                </a:solidFill>
                <a:latin typeface="Poppins Bold"/>
                <a:ea typeface="Poppins Bold"/>
                <a:cs typeface="Poppins Bold"/>
                <a:sym typeface="Poppins Bold"/>
              </a:rPr>
              <a:t>Distribusi Harga Sewa Harian dan Faktor yang Mempengaruhi</a:t>
            </a:r>
          </a:p>
        </p:txBody>
      </p:sp>
      <p:sp>
        <p:nvSpPr>
          <p:cNvPr name="Freeform 12" id="12"/>
          <p:cNvSpPr/>
          <p:nvPr/>
        </p:nvSpPr>
        <p:spPr>
          <a:xfrm flipH="false" flipV="false" rot="-3014858">
            <a:off x="13369223" y="8316976"/>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13634" y="2745836"/>
            <a:ext cx="1166417" cy="1199121"/>
          </a:xfrm>
          <a:custGeom>
            <a:avLst/>
            <a:gdLst/>
            <a:ahLst/>
            <a:cxnLst/>
            <a:rect r="r" b="b" t="t" l="l"/>
            <a:pathLst>
              <a:path h="1199121" w="1166417">
                <a:moveTo>
                  <a:pt x="0" y="0"/>
                </a:moveTo>
                <a:lnTo>
                  <a:pt x="1166418" y="0"/>
                </a:lnTo>
                <a:lnTo>
                  <a:pt x="1166418" y="1199121"/>
                </a:lnTo>
                <a:lnTo>
                  <a:pt x="0" y="1199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13634" y="2500668"/>
            <a:ext cx="2154225" cy="6477013"/>
          </a:xfrm>
          <a:custGeom>
            <a:avLst/>
            <a:gdLst/>
            <a:ahLst/>
            <a:cxnLst/>
            <a:rect r="r" b="b" t="t" l="l"/>
            <a:pathLst>
              <a:path h="6477013" w="2154225">
                <a:moveTo>
                  <a:pt x="0" y="0"/>
                </a:moveTo>
                <a:lnTo>
                  <a:pt x="2154225" y="0"/>
                </a:lnTo>
                <a:lnTo>
                  <a:pt x="2154225" y="6477013"/>
                </a:lnTo>
                <a:lnTo>
                  <a:pt x="0" y="6477013"/>
                </a:lnTo>
                <a:lnTo>
                  <a:pt x="0" y="0"/>
                </a:lnTo>
                <a:close/>
              </a:path>
            </a:pathLst>
          </a:custGeom>
          <a:blipFill>
            <a:blip r:embed="rId5">
              <a:extLst>
                <a:ext uri="{96DAC541-7B7A-43D3-8B79-37D633B846F1}">
                  <asvg:svgBlip xmlns:asvg="http://schemas.microsoft.com/office/drawing/2016/SVG/main" r:embed="rId6"/>
                </a:ext>
              </a:extLst>
            </a:blip>
            <a:stretch>
              <a:fillRect l="-8611" t="0" r="-230949" b="0"/>
            </a:stretch>
          </a:blipFill>
        </p:spPr>
      </p:sp>
      <p:sp>
        <p:nvSpPr>
          <p:cNvPr name="Freeform 4" id="4"/>
          <p:cNvSpPr/>
          <p:nvPr/>
        </p:nvSpPr>
        <p:spPr>
          <a:xfrm flipH="false" flipV="false" rot="0">
            <a:off x="2497115" y="2835675"/>
            <a:ext cx="1387263" cy="1387263"/>
          </a:xfrm>
          <a:custGeom>
            <a:avLst/>
            <a:gdLst/>
            <a:ahLst/>
            <a:cxnLst/>
            <a:rect r="r" b="b" t="t" l="l"/>
            <a:pathLst>
              <a:path h="1387263" w="1387263">
                <a:moveTo>
                  <a:pt x="0" y="0"/>
                </a:moveTo>
                <a:lnTo>
                  <a:pt x="1387263" y="0"/>
                </a:lnTo>
                <a:lnTo>
                  <a:pt x="1387263" y="1387263"/>
                </a:lnTo>
                <a:lnTo>
                  <a:pt x="0" y="13872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696843" y="5066679"/>
            <a:ext cx="1102689" cy="1306891"/>
          </a:xfrm>
          <a:custGeom>
            <a:avLst/>
            <a:gdLst/>
            <a:ahLst/>
            <a:cxnLst/>
            <a:rect r="r" b="b" t="t" l="l"/>
            <a:pathLst>
              <a:path h="1306891" w="1102689">
                <a:moveTo>
                  <a:pt x="0" y="0"/>
                </a:moveTo>
                <a:lnTo>
                  <a:pt x="1102689" y="0"/>
                </a:lnTo>
                <a:lnTo>
                  <a:pt x="1102689" y="1306892"/>
                </a:lnTo>
                <a:lnTo>
                  <a:pt x="0" y="13068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364709" y="7566708"/>
            <a:ext cx="1652076" cy="768215"/>
          </a:xfrm>
          <a:custGeom>
            <a:avLst/>
            <a:gdLst/>
            <a:ahLst/>
            <a:cxnLst/>
            <a:rect r="r" b="b" t="t" l="l"/>
            <a:pathLst>
              <a:path h="768215" w="1652076">
                <a:moveTo>
                  <a:pt x="0" y="0"/>
                </a:moveTo>
                <a:lnTo>
                  <a:pt x="1652076" y="0"/>
                </a:lnTo>
                <a:lnTo>
                  <a:pt x="1652076" y="768215"/>
                </a:lnTo>
                <a:lnTo>
                  <a:pt x="0" y="7682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 id="7"/>
          <p:cNvSpPr txBox="true"/>
          <p:nvPr/>
        </p:nvSpPr>
        <p:spPr>
          <a:xfrm rot="0">
            <a:off x="4946890" y="5442743"/>
            <a:ext cx="10856515" cy="845103"/>
          </a:xfrm>
          <a:prstGeom prst="rect">
            <a:avLst/>
          </a:prstGeom>
        </p:spPr>
        <p:txBody>
          <a:bodyPr anchor="t" rtlCol="false" tIns="0" lIns="0" bIns="0" rIns="0">
            <a:spAutoFit/>
          </a:bodyPr>
          <a:lstStyle/>
          <a:p>
            <a:pPr algn="just">
              <a:lnSpc>
                <a:spcPts val="3714"/>
              </a:lnSpc>
            </a:pPr>
            <a:r>
              <a:rPr lang="en-US" sz="2653" b="true">
                <a:solidFill>
                  <a:srgbClr val="000000"/>
                </a:solidFill>
                <a:latin typeface="Poppins Bold"/>
                <a:ea typeface="Poppins Bold"/>
                <a:cs typeface="Poppins Bold"/>
                <a:sym typeface="Poppins Bold"/>
              </a:rPr>
              <a:t>Membandingkan Performa Berbagai Jenis Kamar</a:t>
            </a:r>
          </a:p>
          <a:p>
            <a:pPr algn="just">
              <a:lnSpc>
                <a:spcPts val="2874"/>
              </a:lnSpc>
              <a:spcBef>
                <a:spcPct val="0"/>
              </a:spcBef>
            </a:pPr>
          </a:p>
        </p:txBody>
      </p:sp>
      <p:sp>
        <p:nvSpPr>
          <p:cNvPr name="TextBox 8" id="8"/>
          <p:cNvSpPr txBox="true"/>
          <p:nvPr/>
        </p:nvSpPr>
        <p:spPr>
          <a:xfrm rot="0">
            <a:off x="4946890" y="7282769"/>
            <a:ext cx="11379588" cy="1875708"/>
          </a:xfrm>
          <a:prstGeom prst="rect">
            <a:avLst/>
          </a:prstGeom>
        </p:spPr>
        <p:txBody>
          <a:bodyPr anchor="t" rtlCol="false" tIns="0" lIns="0" bIns="0" rIns="0">
            <a:spAutoFit/>
          </a:bodyPr>
          <a:lstStyle/>
          <a:p>
            <a:pPr algn="just">
              <a:lnSpc>
                <a:spcPts val="3714"/>
              </a:lnSpc>
            </a:pPr>
            <a:r>
              <a:rPr lang="en-US" sz="2653" b="true">
                <a:solidFill>
                  <a:srgbClr val="000000"/>
                </a:solidFill>
                <a:latin typeface="Poppins Bold"/>
                <a:ea typeface="Poppins Bold"/>
                <a:cs typeface="Poppins Bold"/>
                <a:sym typeface="Poppins Bold"/>
              </a:rPr>
              <a:t>Memetakan Distribusi Geografis Listing Airbnb di Bangkok dan menganalisis Pengaruh Jarak ke Pusat Kota terhadap Harga Sewa Harian</a:t>
            </a:r>
          </a:p>
          <a:p>
            <a:pPr algn="just">
              <a:lnSpc>
                <a:spcPts val="3714"/>
              </a:lnSpc>
              <a:spcBef>
                <a:spcPct val="0"/>
              </a:spcBef>
            </a:pPr>
          </a:p>
        </p:txBody>
      </p:sp>
      <p:sp>
        <p:nvSpPr>
          <p:cNvPr name="Freeform 9" id="9"/>
          <p:cNvSpPr/>
          <p:nvPr/>
        </p:nvSpPr>
        <p:spPr>
          <a:xfrm flipH="false" flipV="false" rot="8665911">
            <a:off x="-1857914" y="-1569604"/>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2735671" y="1205499"/>
            <a:ext cx="12816658" cy="892637"/>
          </a:xfrm>
          <a:prstGeom prst="rect">
            <a:avLst/>
          </a:prstGeom>
        </p:spPr>
        <p:txBody>
          <a:bodyPr anchor="t" rtlCol="false" tIns="0" lIns="0" bIns="0" rIns="0">
            <a:spAutoFit/>
          </a:bodyPr>
          <a:lstStyle/>
          <a:p>
            <a:pPr algn="ctr">
              <a:lnSpc>
                <a:spcPts val="6694"/>
              </a:lnSpc>
            </a:pPr>
            <a:r>
              <a:rPr lang="en-US" b="true" sz="5579">
                <a:solidFill>
                  <a:srgbClr val="FF385C"/>
                </a:solidFill>
                <a:latin typeface="Poppins Ultra-Bold"/>
                <a:ea typeface="Poppins Ultra-Bold"/>
                <a:cs typeface="Poppins Ultra-Bold"/>
                <a:sym typeface="Poppins Ultra-Bold"/>
              </a:rPr>
              <a:t>Goals</a:t>
            </a:r>
          </a:p>
        </p:txBody>
      </p:sp>
      <p:sp>
        <p:nvSpPr>
          <p:cNvPr name="TextBox 11" id="11"/>
          <p:cNvSpPr txBox="true"/>
          <p:nvPr/>
        </p:nvSpPr>
        <p:spPr>
          <a:xfrm rot="0">
            <a:off x="4946890" y="3183472"/>
            <a:ext cx="11379588" cy="942258"/>
          </a:xfrm>
          <a:prstGeom prst="rect">
            <a:avLst/>
          </a:prstGeom>
        </p:spPr>
        <p:txBody>
          <a:bodyPr anchor="t" rtlCol="false" tIns="0" lIns="0" bIns="0" rIns="0">
            <a:spAutoFit/>
          </a:bodyPr>
          <a:lstStyle/>
          <a:p>
            <a:pPr algn="just">
              <a:lnSpc>
                <a:spcPts val="3714"/>
              </a:lnSpc>
            </a:pPr>
            <a:r>
              <a:rPr lang="en-US" sz="2653" b="true">
                <a:solidFill>
                  <a:srgbClr val="000000"/>
                </a:solidFill>
                <a:latin typeface="Poppins Bold"/>
                <a:ea typeface="Poppins Bold"/>
                <a:cs typeface="Poppins Bold"/>
                <a:sym typeface="Poppins Bold"/>
              </a:rPr>
              <a:t>Memahami Distribusi Harga dan Faktor yang Mempengaruhinya</a:t>
            </a:r>
          </a:p>
          <a:p>
            <a:pPr algn="just">
              <a:lnSpc>
                <a:spcPts val="3714"/>
              </a:lnSpc>
              <a:spcBef>
                <a:spcPct val="0"/>
              </a:spcBef>
            </a:pPr>
          </a:p>
        </p:txBody>
      </p:sp>
      <p:sp>
        <p:nvSpPr>
          <p:cNvPr name="Freeform 12" id="12"/>
          <p:cNvSpPr/>
          <p:nvPr/>
        </p:nvSpPr>
        <p:spPr>
          <a:xfrm flipH="false" flipV="false" rot="-3014858">
            <a:off x="13369223" y="8316976"/>
            <a:ext cx="7315200" cy="3749040"/>
          </a:xfrm>
          <a:custGeom>
            <a:avLst/>
            <a:gdLst/>
            <a:ahLst/>
            <a:cxnLst/>
            <a:rect r="r" b="b" t="t" l="l"/>
            <a:pathLst>
              <a:path h="3749040" w="7315200">
                <a:moveTo>
                  <a:pt x="0" y="0"/>
                </a:moveTo>
                <a:lnTo>
                  <a:pt x="7315200" y="0"/>
                </a:lnTo>
                <a:lnTo>
                  <a:pt x="7315200" y="3749040"/>
                </a:lnTo>
                <a:lnTo>
                  <a:pt x="0" y="37490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57175"/>
            <a:ext cx="9844251" cy="2515403"/>
            <a:chOff x="0" y="0"/>
            <a:chExt cx="2592725" cy="662493"/>
          </a:xfrm>
        </p:grpSpPr>
        <p:sp>
          <p:nvSpPr>
            <p:cNvPr name="Freeform 3" id="3"/>
            <p:cNvSpPr/>
            <p:nvPr/>
          </p:nvSpPr>
          <p:spPr>
            <a:xfrm flipH="false" flipV="false" rot="0">
              <a:off x="0" y="0"/>
              <a:ext cx="2592725" cy="662493"/>
            </a:xfrm>
            <a:custGeom>
              <a:avLst/>
              <a:gdLst/>
              <a:ahLst/>
              <a:cxnLst/>
              <a:rect r="r" b="b" t="t" l="l"/>
              <a:pathLst>
                <a:path h="662493" w="2592725">
                  <a:moveTo>
                    <a:pt x="0" y="0"/>
                  </a:moveTo>
                  <a:lnTo>
                    <a:pt x="2592725" y="0"/>
                  </a:lnTo>
                  <a:lnTo>
                    <a:pt x="2592725" y="662493"/>
                  </a:lnTo>
                  <a:lnTo>
                    <a:pt x="0" y="662493"/>
                  </a:lnTo>
                  <a:close/>
                </a:path>
              </a:pathLst>
            </a:custGeom>
            <a:solidFill>
              <a:srgbClr val="FF385C"/>
            </a:solidFill>
          </p:spPr>
        </p:sp>
        <p:sp>
          <p:nvSpPr>
            <p:cNvPr name="TextBox 4" id="4"/>
            <p:cNvSpPr txBox="true"/>
            <p:nvPr/>
          </p:nvSpPr>
          <p:spPr>
            <a:xfrm>
              <a:off x="0" y="-66675"/>
              <a:ext cx="2592725" cy="72916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624423" y="9258300"/>
            <a:ext cx="9900631" cy="3086100"/>
            <a:chOff x="0" y="0"/>
            <a:chExt cx="2607574" cy="812800"/>
          </a:xfrm>
        </p:grpSpPr>
        <p:sp>
          <p:nvSpPr>
            <p:cNvPr name="Freeform 6" id="6"/>
            <p:cNvSpPr/>
            <p:nvPr/>
          </p:nvSpPr>
          <p:spPr>
            <a:xfrm flipH="false" flipV="false" rot="0">
              <a:off x="0" y="0"/>
              <a:ext cx="2607574" cy="812800"/>
            </a:xfrm>
            <a:custGeom>
              <a:avLst/>
              <a:gdLst/>
              <a:ahLst/>
              <a:cxnLst/>
              <a:rect r="r" b="b" t="t" l="l"/>
              <a:pathLst>
                <a:path h="812800" w="2607574">
                  <a:moveTo>
                    <a:pt x="0" y="0"/>
                  </a:moveTo>
                  <a:lnTo>
                    <a:pt x="2607574" y="0"/>
                  </a:lnTo>
                  <a:lnTo>
                    <a:pt x="2607574" y="812800"/>
                  </a:lnTo>
                  <a:lnTo>
                    <a:pt x="0" y="812800"/>
                  </a:lnTo>
                  <a:close/>
                </a:path>
              </a:pathLst>
            </a:custGeom>
            <a:solidFill>
              <a:srgbClr val="FF385C"/>
            </a:solidFill>
          </p:spPr>
        </p:sp>
        <p:sp>
          <p:nvSpPr>
            <p:cNvPr name="TextBox 7" id="7"/>
            <p:cNvSpPr txBox="true"/>
            <p:nvPr/>
          </p:nvSpPr>
          <p:spPr>
            <a:xfrm>
              <a:off x="0" y="-66675"/>
              <a:ext cx="2607574" cy="87947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540474" y="2600062"/>
            <a:ext cx="8763304" cy="6322314"/>
          </a:xfrm>
          <a:custGeom>
            <a:avLst/>
            <a:gdLst/>
            <a:ahLst/>
            <a:cxnLst/>
            <a:rect r="r" b="b" t="t" l="l"/>
            <a:pathLst>
              <a:path h="6322314" w="8763304">
                <a:moveTo>
                  <a:pt x="0" y="0"/>
                </a:moveTo>
                <a:lnTo>
                  <a:pt x="8763303" y="0"/>
                </a:lnTo>
                <a:lnTo>
                  <a:pt x="8763303" y="6322315"/>
                </a:lnTo>
                <a:lnTo>
                  <a:pt x="0" y="6322315"/>
                </a:lnTo>
                <a:lnTo>
                  <a:pt x="0" y="0"/>
                </a:lnTo>
                <a:close/>
              </a:path>
            </a:pathLst>
          </a:custGeom>
          <a:blipFill>
            <a:blip r:embed="rId2"/>
            <a:stretch>
              <a:fillRect l="0" t="0" r="0" b="0"/>
            </a:stretch>
          </a:blipFill>
          <a:ln w="38100" cap="sq">
            <a:solidFill>
              <a:srgbClr val="FF385C"/>
            </a:solidFill>
            <a:prstDash val="solid"/>
            <a:miter/>
          </a:ln>
        </p:spPr>
      </p:sp>
      <p:sp>
        <p:nvSpPr>
          <p:cNvPr name="TextBox 9" id="9"/>
          <p:cNvSpPr txBox="true"/>
          <p:nvPr/>
        </p:nvSpPr>
        <p:spPr>
          <a:xfrm rot="0">
            <a:off x="1269899" y="672963"/>
            <a:ext cx="7304454" cy="749300"/>
          </a:xfrm>
          <a:prstGeom prst="rect">
            <a:avLst/>
          </a:prstGeom>
        </p:spPr>
        <p:txBody>
          <a:bodyPr anchor="t" rtlCol="false" tIns="0" lIns="0" bIns="0" rIns="0">
            <a:spAutoFit/>
          </a:bodyPr>
          <a:lstStyle/>
          <a:p>
            <a:pPr algn="l">
              <a:lnSpc>
                <a:spcPts val="5499"/>
              </a:lnSpc>
            </a:pPr>
            <a:r>
              <a:rPr lang="en-US" sz="4999" b="true">
                <a:solidFill>
                  <a:srgbClr val="FFFFFF"/>
                </a:solidFill>
                <a:latin typeface="Poppins Semi-Bold"/>
                <a:ea typeface="Poppins Semi-Bold"/>
                <a:cs typeface="Poppins Semi-Bold"/>
                <a:sym typeface="Poppins Semi-Bold"/>
              </a:rPr>
              <a:t>Data Understanding</a:t>
            </a:r>
          </a:p>
        </p:txBody>
      </p:sp>
      <p:sp>
        <p:nvSpPr>
          <p:cNvPr name="TextBox 10" id="10"/>
          <p:cNvSpPr txBox="true"/>
          <p:nvPr/>
        </p:nvSpPr>
        <p:spPr>
          <a:xfrm rot="0">
            <a:off x="9550349" y="4429125"/>
            <a:ext cx="8351794" cy="933450"/>
          </a:xfrm>
          <a:prstGeom prst="rect">
            <a:avLst/>
          </a:prstGeom>
        </p:spPr>
        <p:txBody>
          <a:bodyPr anchor="t" rtlCol="false" tIns="0" lIns="0" bIns="0" rIns="0">
            <a:spAutoFit/>
          </a:bodyPr>
          <a:lstStyle/>
          <a:p>
            <a:pPr algn="just">
              <a:lnSpc>
                <a:spcPts val="2422"/>
              </a:lnSpc>
            </a:pPr>
            <a:r>
              <a:rPr lang="en-US" sz="2018">
                <a:solidFill>
                  <a:srgbClr val="000000"/>
                </a:solidFill>
                <a:latin typeface="Poppins"/>
                <a:ea typeface="Poppins"/>
                <a:cs typeface="Poppins"/>
                <a:sym typeface="Poppins"/>
              </a:rPr>
              <a:t>kita bisa melihat bahwa dataset ini memiliki beberapa kolom penting. Informasi ini membantu kita memahami karakteristik dan performa setiap properti di platform Airbnb.</a:t>
            </a:r>
          </a:p>
        </p:txBody>
      </p:sp>
      <p:sp>
        <p:nvSpPr>
          <p:cNvPr name="Freeform 11" id="11"/>
          <p:cNvSpPr/>
          <p:nvPr/>
        </p:nvSpPr>
        <p:spPr>
          <a:xfrm flipH="false" flipV="false" rot="-6778606">
            <a:off x="15888700" y="-1056874"/>
            <a:ext cx="4798601" cy="4114800"/>
          </a:xfrm>
          <a:custGeom>
            <a:avLst/>
            <a:gdLst/>
            <a:ahLst/>
            <a:cxnLst/>
            <a:rect r="r" b="b" t="t" l="l"/>
            <a:pathLst>
              <a:path h="4114800" w="4798601">
                <a:moveTo>
                  <a:pt x="0" y="0"/>
                </a:moveTo>
                <a:lnTo>
                  <a:pt x="4798600" y="0"/>
                </a:lnTo>
                <a:lnTo>
                  <a:pt x="47986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31297" y="1970530"/>
            <a:ext cx="8361404" cy="6650888"/>
          </a:xfrm>
          <a:custGeom>
            <a:avLst/>
            <a:gdLst/>
            <a:ahLst/>
            <a:cxnLst/>
            <a:rect r="r" b="b" t="t" l="l"/>
            <a:pathLst>
              <a:path h="6650888" w="8361404">
                <a:moveTo>
                  <a:pt x="0" y="0"/>
                </a:moveTo>
                <a:lnTo>
                  <a:pt x="8361403" y="0"/>
                </a:lnTo>
                <a:lnTo>
                  <a:pt x="8361403" y="6650888"/>
                </a:lnTo>
                <a:lnTo>
                  <a:pt x="0" y="6650888"/>
                </a:lnTo>
                <a:lnTo>
                  <a:pt x="0" y="0"/>
                </a:lnTo>
                <a:close/>
              </a:path>
            </a:pathLst>
          </a:custGeom>
          <a:blipFill>
            <a:blip r:embed="rId3"/>
            <a:stretch>
              <a:fillRect l="-2358" t="0" r="-2358" b="0"/>
            </a:stretch>
          </a:blipFill>
        </p:spPr>
      </p:sp>
      <p:grpSp>
        <p:nvGrpSpPr>
          <p:cNvPr name="Group 3" id="3"/>
          <p:cNvGrpSpPr/>
          <p:nvPr/>
        </p:nvGrpSpPr>
        <p:grpSpPr>
          <a:xfrm rot="0">
            <a:off x="-3921616" y="-1163195"/>
            <a:ext cx="9900631" cy="2908810"/>
            <a:chOff x="0" y="0"/>
            <a:chExt cx="2607574" cy="766106"/>
          </a:xfrm>
        </p:grpSpPr>
        <p:sp>
          <p:nvSpPr>
            <p:cNvPr name="Freeform 4" id="4"/>
            <p:cNvSpPr/>
            <p:nvPr/>
          </p:nvSpPr>
          <p:spPr>
            <a:xfrm flipH="false" flipV="false" rot="0">
              <a:off x="0" y="0"/>
              <a:ext cx="2607574" cy="766106"/>
            </a:xfrm>
            <a:custGeom>
              <a:avLst/>
              <a:gdLst/>
              <a:ahLst/>
              <a:cxnLst/>
              <a:rect r="r" b="b" t="t" l="l"/>
              <a:pathLst>
                <a:path h="766106" w="2607574">
                  <a:moveTo>
                    <a:pt x="0" y="0"/>
                  </a:moveTo>
                  <a:lnTo>
                    <a:pt x="2607574" y="0"/>
                  </a:lnTo>
                  <a:lnTo>
                    <a:pt x="2607574" y="766106"/>
                  </a:lnTo>
                  <a:lnTo>
                    <a:pt x="0" y="766106"/>
                  </a:lnTo>
                  <a:close/>
                </a:path>
              </a:pathLst>
            </a:custGeom>
            <a:solidFill>
              <a:srgbClr val="FF385C"/>
            </a:solidFill>
          </p:spPr>
        </p:sp>
        <p:sp>
          <p:nvSpPr>
            <p:cNvPr name="TextBox 5" id="5"/>
            <p:cNvSpPr txBox="true"/>
            <p:nvPr/>
          </p:nvSpPr>
          <p:spPr>
            <a:xfrm>
              <a:off x="0" y="-66675"/>
              <a:ext cx="2607574" cy="832781"/>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5660041">
            <a:off x="-1370600" y="8229600"/>
            <a:ext cx="4798601" cy="4114800"/>
          </a:xfrm>
          <a:custGeom>
            <a:avLst/>
            <a:gdLst/>
            <a:ahLst/>
            <a:cxnLst/>
            <a:rect r="r" b="b" t="t" l="l"/>
            <a:pathLst>
              <a:path h="4114800" w="4798601">
                <a:moveTo>
                  <a:pt x="0" y="0"/>
                </a:moveTo>
                <a:lnTo>
                  <a:pt x="4798600" y="0"/>
                </a:lnTo>
                <a:lnTo>
                  <a:pt x="47986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738214" y="4944000"/>
            <a:ext cx="5973648" cy="876301"/>
          </a:xfrm>
          <a:prstGeom prst="rect">
            <a:avLst/>
          </a:prstGeom>
        </p:spPr>
        <p:txBody>
          <a:bodyPr anchor="t" rtlCol="false" tIns="0" lIns="0" bIns="0" rIns="0">
            <a:spAutoFit/>
          </a:bodyPr>
          <a:lstStyle/>
          <a:p>
            <a:pPr algn="ctr">
              <a:lnSpc>
                <a:spcPts val="3300"/>
              </a:lnSpc>
            </a:pPr>
            <a:r>
              <a:rPr lang="en-US" sz="3000">
                <a:solidFill>
                  <a:srgbClr val="000000"/>
                </a:solidFill>
                <a:latin typeface="Poppins"/>
                <a:ea typeface="Poppins"/>
                <a:cs typeface="Poppins"/>
                <a:sym typeface="Poppins"/>
              </a:rPr>
              <a:t>Dataset ini memilik 15854 baris dan 16</a:t>
            </a:r>
            <a:r>
              <a:rPr lang="en-US" sz="3000">
                <a:solidFill>
                  <a:srgbClr val="000000"/>
                </a:solidFill>
                <a:latin typeface="Poppins"/>
                <a:ea typeface="Poppins"/>
                <a:cs typeface="Poppins"/>
                <a:sym typeface="Poppins"/>
              </a:rPr>
              <a:t> kolom</a:t>
            </a:r>
          </a:p>
        </p:txBody>
      </p:sp>
      <p:sp>
        <p:nvSpPr>
          <p:cNvPr name="Freeform 8" id="8"/>
          <p:cNvSpPr/>
          <p:nvPr/>
        </p:nvSpPr>
        <p:spPr>
          <a:xfrm flipH="false" flipV="false" rot="0">
            <a:off x="16063057" y="-1766190"/>
            <a:ext cx="4798601" cy="4114800"/>
          </a:xfrm>
          <a:custGeom>
            <a:avLst/>
            <a:gdLst/>
            <a:ahLst/>
            <a:cxnLst/>
            <a:rect r="r" b="b" t="t" l="l"/>
            <a:pathLst>
              <a:path h="4114800" w="4798601">
                <a:moveTo>
                  <a:pt x="0" y="0"/>
                </a:moveTo>
                <a:lnTo>
                  <a:pt x="4798601" y="0"/>
                </a:lnTo>
                <a:lnTo>
                  <a:pt x="47986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090099" y="8403957"/>
            <a:ext cx="4798601" cy="4114800"/>
          </a:xfrm>
          <a:custGeom>
            <a:avLst/>
            <a:gdLst/>
            <a:ahLst/>
            <a:cxnLst/>
            <a:rect r="r" b="b" t="t" l="l"/>
            <a:pathLst>
              <a:path h="4114800" w="4798601">
                <a:moveTo>
                  <a:pt x="0" y="0"/>
                </a:moveTo>
                <a:lnTo>
                  <a:pt x="4798601" y="0"/>
                </a:lnTo>
                <a:lnTo>
                  <a:pt x="47986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399300" y="1181174"/>
            <a:ext cx="4798601" cy="4114800"/>
          </a:xfrm>
          <a:custGeom>
            <a:avLst/>
            <a:gdLst/>
            <a:ahLst/>
            <a:cxnLst/>
            <a:rect r="r" b="b" t="t" l="l"/>
            <a:pathLst>
              <a:path h="4114800" w="4798601">
                <a:moveTo>
                  <a:pt x="0" y="0"/>
                </a:moveTo>
                <a:lnTo>
                  <a:pt x="4798600" y="0"/>
                </a:lnTo>
                <a:lnTo>
                  <a:pt x="47986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206333" y="518719"/>
            <a:ext cx="3102685" cy="707390"/>
          </a:xfrm>
          <a:prstGeom prst="rect">
            <a:avLst/>
          </a:prstGeom>
        </p:spPr>
        <p:txBody>
          <a:bodyPr anchor="t" rtlCol="false" tIns="0" lIns="0" bIns="0" rIns="0">
            <a:spAutoFit/>
          </a:bodyPr>
          <a:lstStyle/>
          <a:p>
            <a:pPr algn="l">
              <a:lnSpc>
                <a:spcPts val="5170"/>
              </a:lnSpc>
            </a:pPr>
            <a:r>
              <a:rPr lang="en-US" sz="4700" b="true">
                <a:solidFill>
                  <a:srgbClr val="FFFFFF"/>
                </a:solidFill>
                <a:latin typeface="Poppins Semi-Bold"/>
                <a:ea typeface="Poppins Semi-Bold"/>
                <a:cs typeface="Poppins Semi-Bold"/>
                <a:sym typeface="Poppins Semi-Bold"/>
              </a:rPr>
              <a:t>Data 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DAGPSpLGA2M</dc:identifier>
  <dcterms:modified xsi:type="dcterms:W3CDTF">2011-08-01T06:04:30Z</dcterms:modified>
  <cp:revision>1</cp:revision>
  <dc:title>Airbnb Listings Bangkok - Zia Tabaruk</dc:title>
</cp:coreProperties>
</file>